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</p:sldIdLst>
  <p:sldSz cx="18288000" cy="10287000"/>
  <p:notesSz cx="6858000" cy="9144000"/>
  <p:embeddedFontLst>
    <p:embeddedFont>
      <p:font typeface="TDTD순고딕" panose="020B0600000101010101" charset="-127"/>
      <p:regular r:id="rId31"/>
    </p:embeddedFont>
    <p:embeddedFont>
      <p:font typeface="TDTD한강고딕" panose="020B0600000101010101" charset="-127"/>
      <p:regular r:id="rId32"/>
    </p:embeddedFont>
    <p:embeddedFont>
      <p:font typeface="각진펜" panose="020B0600000101010101" charset="-127"/>
      <p:regular r:id="rId33"/>
    </p:embeddedFont>
    <p:embeddedFont>
      <p:font typeface="각진펜 Bold" panose="020B0600000101010101" charset="-127"/>
      <p:regular r:id="rId34"/>
    </p:embeddedFont>
    <p:embeddedFont>
      <p:font typeface="윤고딕" panose="020B0600000101010101" charset="-127"/>
      <p:regular r:id="rId35"/>
    </p:embeddedFont>
    <p:embeddedFont>
      <p:font typeface="윤고딕 Bold" panose="020B0600000101010101" charset="-127"/>
      <p:regular r:id="rId36"/>
    </p:embeddedFont>
    <p:embeddedFont>
      <p:font typeface="윤고딕 Light" panose="020B0600000101010101" charset="-127"/>
      <p:regular r:id="rId37"/>
    </p:embeddedFont>
    <p:embeddedFont>
      <p:font typeface="윤고딕 Semi-Bold" panose="020B0600000101010101" charset="-127"/>
      <p:regular r:id="rId3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99" autoAdjust="0"/>
    <p:restoredTop sz="94622" autoAdjust="0"/>
  </p:normalViewPr>
  <p:slideViewPr>
    <p:cSldViewPr>
      <p:cViewPr varScale="1">
        <p:scale>
          <a:sx n="73" d="100"/>
          <a:sy n="73" d="100"/>
        </p:scale>
        <p:origin x="624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5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7" Type="http://schemas.openxmlformats.org/officeDocument/2006/relationships/image" Target="../media/image23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jpeg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6"/>
          <p:cNvSpPr/>
          <p:nvPr/>
        </p:nvSpPr>
        <p:spPr>
          <a:xfrm>
            <a:off x="1769610" y="6690320"/>
            <a:ext cx="14537608" cy="0"/>
          </a:xfrm>
          <a:prstGeom prst="line">
            <a:avLst/>
          </a:prstGeom>
          <a:ln w="9525" cap="flat">
            <a:solidFill>
              <a:srgbClr val="7F90D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TextBox 7"/>
          <p:cNvSpPr txBox="1"/>
          <p:nvPr/>
        </p:nvSpPr>
        <p:spPr>
          <a:xfrm>
            <a:off x="2504229" y="4450357"/>
            <a:ext cx="13068371" cy="1120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100"/>
              </a:lnSpc>
              <a:spcBef>
                <a:spcPct val="0"/>
              </a:spcBef>
            </a:pPr>
            <a:r>
              <a:rPr lang="en-US" sz="6500" dirty="0" err="1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영화</a:t>
            </a:r>
            <a:r>
              <a:rPr lang="en-US" sz="6500" dirty="0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 </a:t>
            </a:r>
            <a:r>
              <a:rPr lang="en-US" sz="6500" dirty="0" err="1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데이터</a:t>
            </a:r>
            <a:r>
              <a:rPr lang="en-US" sz="6500" dirty="0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 </a:t>
            </a:r>
            <a:r>
              <a:rPr lang="en-US" sz="6500" dirty="0" err="1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분석</a:t>
            </a:r>
            <a:r>
              <a:rPr lang="en-US" sz="6500" dirty="0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 </a:t>
            </a:r>
            <a:r>
              <a:rPr lang="en-US" sz="6500" dirty="0" err="1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계절</a:t>
            </a:r>
            <a:r>
              <a:rPr lang="en-US" sz="6500" dirty="0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, </a:t>
            </a:r>
            <a:r>
              <a:rPr lang="en-US" sz="6500" dirty="0" err="1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관객수</a:t>
            </a:r>
            <a:r>
              <a:rPr lang="en-US" sz="6500" dirty="0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 </a:t>
            </a:r>
            <a:r>
              <a:rPr lang="en-US" sz="6500" dirty="0" err="1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예측</a:t>
            </a:r>
            <a:endParaRPr lang="en-US" sz="6500" dirty="0">
              <a:solidFill>
                <a:srgbClr val="7F90D4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769610" y="2979492"/>
            <a:ext cx="14537608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 dirty="0">
                <a:solidFill>
                  <a:srgbClr val="545454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3000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2025년 01월 27일 </a:t>
            </a:r>
            <a:r>
              <a:rPr lang="en-US" sz="3000" dirty="0" err="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월요일</a:t>
            </a:r>
            <a:endParaRPr lang="en-US" sz="3000" dirty="0">
              <a:solidFill>
                <a:srgbClr val="000000"/>
              </a:solidFill>
              <a:latin typeface="TDTD순고딕"/>
              <a:ea typeface="TDTD순고딕"/>
              <a:cs typeface="TDTD순고딕"/>
              <a:sym typeface="TDTD순고딕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0403592" y="7770308"/>
            <a:ext cx="5903627" cy="6829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748"/>
              </a:lnSpc>
            </a:pPr>
            <a:r>
              <a:rPr lang="en-US" sz="1963">
                <a:solidFill>
                  <a:srgbClr val="545454"/>
                </a:solidFill>
                <a:latin typeface="윤고딕"/>
                <a:ea typeface="윤고딕"/>
                <a:cs typeface="윤고딕"/>
                <a:sym typeface="윤고딕"/>
              </a:rPr>
              <a:t>스마트팩토리혁신을 위한 AI 솔루션 개발자 양성과정 </a:t>
            </a:r>
          </a:p>
          <a:p>
            <a:pPr algn="r">
              <a:lnSpc>
                <a:spcPts val="2748"/>
              </a:lnSpc>
              <a:spcBef>
                <a:spcPct val="0"/>
              </a:spcBef>
            </a:pPr>
            <a:endParaRPr lang="en-US" sz="1963">
              <a:solidFill>
                <a:srgbClr val="545454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5210076" y="8415199"/>
            <a:ext cx="1097142" cy="683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745"/>
              </a:lnSpc>
            </a:pPr>
            <a:r>
              <a:rPr lang="en-US" sz="1961">
                <a:solidFill>
                  <a:srgbClr val="545454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오시윤</a:t>
            </a:r>
          </a:p>
          <a:p>
            <a:pPr algn="r">
              <a:lnSpc>
                <a:spcPts val="2745"/>
              </a:lnSpc>
              <a:spcBef>
                <a:spcPct val="0"/>
              </a:spcBef>
            </a:pPr>
            <a:endParaRPr lang="en-US" sz="1961">
              <a:solidFill>
                <a:srgbClr val="545454"/>
              </a:solidFill>
              <a:latin typeface="윤고딕 Semi-Bold"/>
              <a:ea typeface="윤고딕 Semi-Bold"/>
              <a:cs typeface="윤고딕 Semi-Bold"/>
              <a:sym typeface="윤고딕 Semi-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871929" y="2022124"/>
            <a:ext cx="5591266" cy="523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26"/>
              </a:lnSpc>
              <a:spcBef>
                <a:spcPct val="0"/>
              </a:spcBef>
            </a:pPr>
            <a:r>
              <a:rPr lang="en-US" sz="3019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PROJECT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6"/>
          <p:cNvSpPr/>
          <p:nvPr/>
        </p:nvSpPr>
        <p:spPr>
          <a:xfrm>
            <a:off x="1875196" y="2610840"/>
            <a:ext cx="14537608" cy="0"/>
          </a:xfrm>
          <a:prstGeom prst="line">
            <a:avLst/>
          </a:prstGeom>
          <a:ln w="9525" cap="flat">
            <a:solidFill>
              <a:srgbClr val="7F90D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Freeform 7"/>
          <p:cNvSpPr/>
          <p:nvPr/>
        </p:nvSpPr>
        <p:spPr>
          <a:xfrm>
            <a:off x="1591865" y="3006560"/>
            <a:ext cx="5362657" cy="5259197"/>
          </a:xfrm>
          <a:custGeom>
            <a:avLst/>
            <a:gdLst/>
            <a:ahLst/>
            <a:cxnLst/>
            <a:rect l="l" t="t" r="r" b="b"/>
            <a:pathLst>
              <a:path w="5362657" h="5259197">
                <a:moveTo>
                  <a:pt x="0" y="0"/>
                </a:moveTo>
                <a:lnTo>
                  <a:pt x="5362657" y="0"/>
                </a:lnTo>
                <a:lnTo>
                  <a:pt x="5362657" y="5259197"/>
                </a:lnTo>
                <a:lnTo>
                  <a:pt x="0" y="52591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7192935" y="3006560"/>
            <a:ext cx="9925208" cy="5644962"/>
          </a:xfrm>
          <a:custGeom>
            <a:avLst/>
            <a:gdLst/>
            <a:ahLst/>
            <a:cxnLst/>
            <a:rect l="l" t="t" r="r" b="b"/>
            <a:pathLst>
              <a:path w="9925208" h="5644962">
                <a:moveTo>
                  <a:pt x="0" y="0"/>
                </a:moveTo>
                <a:lnTo>
                  <a:pt x="9925208" y="0"/>
                </a:lnTo>
                <a:lnTo>
                  <a:pt x="9925208" y="5644962"/>
                </a:lnTo>
                <a:lnTo>
                  <a:pt x="0" y="56449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994083" y="1053074"/>
            <a:ext cx="2525890" cy="1278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02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390378" y="1053074"/>
            <a:ext cx="7605113" cy="1278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자료 정제 및 통합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8415531"/>
            <a:ext cx="5738114" cy="8427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24"/>
              </a:lnSpc>
            </a:pPr>
            <a:r>
              <a:rPr lang="en-US" sz="3300">
                <a:solidFill>
                  <a:srgbClr val="FF3131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데이터 전처리 후 5999 rows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6"/>
          <p:cNvSpPr/>
          <p:nvPr/>
        </p:nvSpPr>
        <p:spPr>
          <a:xfrm>
            <a:off x="1875196" y="2610840"/>
            <a:ext cx="14537608" cy="0"/>
          </a:xfrm>
          <a:prstGeom prst="line">
            <a:avLst/>
          </a:prstGeom>
          <a:ln w="9525" cap="flat">
            <a:solidFill>
              <a:srgbClr val="7F90D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Freeform 7"/>
          <p:cNvSpPr/>
          <p:nvPr/>
        </p:nvSpPr>
        <p:spPr>
          <a:xfrm>
            <a:off x="1650586" y="2891828"/>
            <a:ext cx="8093653" cy="7148331"/>
          </a:xfrm>
          <a:custGeom>
            <a:avLst/>
            <a:gdLst/>
            <a:ahLst/>
            <a:cxnLst/>
            <a:rect l="l" t="t" r="r" b="b"/>
            <a:pathLst>
              <a:path w="8093653" h="7148331">
                <a:moveTo>
                  <a:pt x="0" y="0"/>
                </a:moveTo>
                <a:lnTo>
                  <a:pt x="8093653" y="0"/>
                </a:lnTo>
                <a:lnTo>
                  <a:pt x="8093653" y="7148331"/>
                </a:lnTo>
                <a:lnTo>
                  <a:pt x="0" y="714833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994083" y="1053074"/>
            <a:ext cx="2525890" cy="1278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02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390378" y="1284532"/>
            <a:ext cx="13868922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 가중치 산출을 위한 상관분석 및 그룹화, 시각화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10981" y="5190491"/>
            <a:ext cx="6793453" cy="17134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sz="3199" b="1">
                <a:solidFill>
                  <a:srgbClr val="FF3131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Heatmap 을 사용하여 상관관계 분석</a:t>
            </a:r>
          </a:p>
          <a:p>
            <a:pPr algn="ctr">
              <a:lnSpc>
                <a:spcPts val="3275"/>
              </a:lnSpc>
            </a:pPr>
            <a:endParaRPr lang="en-US" sz="3199" b="1">
              <a:solidFill>
                <a:srgbClr val="FF3131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  <a:p>
            <a:pPr algn="ctr">
              <a:lnSpc>
                <a:spcPts val="2981"/>
              </a:lnSpc>
            </a:pPr>
            <a:r>
              <a:rPr lang="en-US" sz="2129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스크린 수와 관객 수의 상관계수는 0.4로, </a:t>
            </a:r>
          </a:p>
          <a:p>
            <a:pPr algn="ctr">
              <a:lnSpc>
                <a:spcPts val="2981"/>
              </a:lnSpc>
              <a:spcBef>
                <a:spcPct val="0"/>
              </a:spcBef>
            </a:pPr>
            <a:r>
              <a:rPr lang="en-US" sz="2129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스크린 수 증가가 관객 수 증가에 기여함.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6"/>
          <p:cNvSpPr/>
          <p:nvPr/>
        </p:nvSpPr>
        <p:spPr>
          <a:xfrm>
            <a:off x="1875196" y="2610840"/>
            <a:ext cx="14537608" cy="0"/>
          </a:xfrm>
          <a:prstGeom prst="line">
            <a:avLst/>
          </a:prstGeom>
          <a:ln w="9525" cap="flat">
            <a:solidFill>
              <a:srgbClr val="7F90D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Freeform 7"/>
          <p:cNvSpPr/>
          <p:nvPr/>
        </p:nvSpPr>
        <p:spPr>
          <a:xfrm>
            <a:off x="689888" y="2951666"/>
            <a:ext cx="12335714" cy="6306634"/>
          </a:xfrm>
          <a:custGeom>
            <a:avLst/>
            <a:gdLst/>
            <a:ahLst/>
            <a:cxnLst/>
            <a:rect l="l" t="t" r="r" b="b"/>
            <a:pathLst>
              <a:path w="12335714" h="6306634">
                <a:moveTo>
                  <a:pt x="0" y="0"/>
                </a:moveTo>
                <a:lnTo>
                  <a:pt x="12335714" y="0"/>
                </a:lnTo>
                <a:lnTo>
                  <a:pt x="12335714" y="6306634"/>
                </a:lnTo>
                <a:lnTo>
                  <a:pt x="0" y="630663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994083" y="1053074"/>
            <a:ext cx="2525890" cy="1278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02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390378" y="1284532"/>
            <a:ext cx="13868922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 가중치 산출을 위한 상관분석 및 그룹화, 시각화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465411" y="5428107"/>
            <a:ext cx="6046512" cy="13061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1"/>
              </a:lnSpc>
            </a:pPr>
            <a:r>
              <a:rPr lang="en-US" sz="250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드라마와 애니메이션이 개봉작 수 </a:t>
            </a:r>
          </a:p>
          <a:p>
            <a:pPr algn="ctr">
              <a:lnSpc>
                <a:spcPts val="3501"/>
              </a:lnSpc>
            </a:pPr>
            <a:r>
              <a:rPr lang="en-US" sz="250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상위를 차지하며, </a:t>
            </a:r>
          </a:p>
          <a:p>
            <a:pPr algn="ctr">
              <a:lnSpc>
                <a:spcPts val="3501"/>
              </a:lnSpc>
              <a:spcBef>
                <a:spcPct val="0"/>
              </a:spcBef>
            </a:pPr>
            <a:r>
              <a:rPr lang="en-US" sz="250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성인영화와 서양영화는 가장 적음.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6"/>
          <p:cNvSpPr/>
          <p:nvPr/>
        </p:nvSpPr>
        <p:spPr>
          <a:xfrm>
            <a:off x="1875196" y="2610840"/>
            <a:ext cx="14537608" cy="0"/>
          </a:xfrm>
          <a:prstGeom prst="line">
            <a:avLst/>
          </a:prstGeom>
          <a:ln w="9525" cap="flat">
            <a:solidFill>
              <a:srgbClr val="7F90D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Freeform 7"/>
          <p:cNvSpPr/>
          <p:nvPr/>
        </p:nvSpPr>
        <p:spPr>
          <a:xfrm>
            <a:off x="335025" y="3072803"/>
            <a:ext cx="13656398" cy="6025886"/>
          </a:xfrm>
          <a:custGeom>
            <a:avLst/>
            <a:gdLst/>
            <a:ahLst/>
            <a:cxnLst/>
            <a:rect l="l" t="t" r="r" b="b"/>
            <a:pathLst>
              <a:path w="13656398" h="6025886">
                <a:moveTo>
                  <a:pt x="0" y="0"/>
                </a:moveTo>
                <a:lnTo>
                  <a:pt x="13656399" y="0"/>
                </a:lnTo>
                <a:lnTo>
                  <a:pt x="13656399" y="6025886"/>
                </a:lnTo>
                <a:lnTo>
                  <a:pt x="0" y="602588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994083" y="1053074"/>
            <a:ext cx="2525890" cy="1278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02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390378" y="1284532"/>
            <a:ext cx="13868922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 가중치 산출을 위한 상관분석 및 그룹화, 시각화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863380" y="5422171"/>
            <a:ext cx="4296576" cy="1289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사극 장르는 평균 관객 수가 </a:t>
            </a:r>
          </a:p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가장 높아 관객의 관심이 집중되는 장르임.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6"/>
          <p:cNvSpPr/>
          <p:nvPr/>
        </p:nvSpPr>
        <p:spPr>
          <a:xfrm>
            <a:off x="1875196" y="2610840"/>
            <a:ext cx="14537608" cy="0"/>
          </a:xfrm>
          <a:prstGeom prst="line">
            <a:avLst/>
          </a:prstGeom>
          <a:ln w="9525" cap="flat">
            <a:solidFill>
              <a:srgbClr val="7F90D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Freeform 7"/>
          <p:cNvSpPr/>
          <p:nvPr/>
        </p:nvSpPr>
        <p:spPr>
          <a:xfrm>
            <a:off x="1181326" y="2891828"/>
            <a:ext cx="12241629" cy="6641084"/>
          </a:xfrm>
          <a:custGeom>
            <a:avLst/>
            <a:gdLst/>
            <a:ahLst/>
            <a:cxnLst/>
            <a:rect l="l" t="t" r="r" b="b"/>
            <a:pathLst>
              <a:path w="12241629" h="6641084">
                <a:moveTo>
                  <a:pt x="0" y="0"/>
                </a:moveTo>
                <a:lnTo>
                  <a:pt x="12241628" y="0"/>
                </a:lnTo>
                <a:lnTo>
                  <a:pt x="12241628" y="6641083"/>
                </a:lnTo>
                <a:lnTo>
                  <a:pt x="0" y="664108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994083" y="1053074"/>
            <a:ext cx="2525890" cy="1278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02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390378" y="1284532"/>
            <a:ext cx="13868922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 가중치 산출을 위한 상관분석 및 그룹화, 시각화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422954" y="5347002"/>
            <a:ext cx="4865046" cy="8653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21"/>
              </a:lnSpc>
              <a:spcBef>
                <a:spcPct val="0"/>
              </a:spcBef>
            </a:pPr>
            <a:r>
              <a:rPr lang="en-US" sz="2515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8월과11월에 개봉 영화가 집중되어 계절적 영향이 보이는듯 함.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6"/>
          <p:cNvSpPr/>
          <p:nvPr/>
        </p:nvSpPr>
        <p:spPr>
          <a:xfrm>
            <a:off x="1875196" y="2610840"/>
            <a:ext cx="14537608" cy="0"/>
          </a:xfrm>
          <a:prstGeom prst="line">
            <a:avLst/>
          </a:prstGeom>
          <a:ln w="9525" cap="flat">
            <a:solidFill>
              <a:srgbClr val="7F90D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Freeform 7"/>
          <p:cNvSpPr/>
          <p:nvPr/>
        </p:nvSpPr>
        <p:spPr>
          <a:xfrm>
            <a:off x="1994083" y="2891828"/>
            <a:ext cx="10768187" cy="6902323"/>
          </a:xfrm>
          <a:custGeom>
            <a:avLst/>
            <a:gdLst/>
            <a:ahLst/>
            <a:cxnLst/>
            <a:rect l="l" t="t" r="r" b="b"/>
            <a:pathLst>
              <a:path w="10768187" h="6902323">
                <a:moveTo>
                  <a:pt x="0" y="0"/>
                </a:moveTo>
                <a:lnTo>
                  <a:pt x="10768187" y="0"/>
                </a:lnTo>
                <a:lnTo>
                  <a:pt x="10768187" y="6902323"/>
                </a:lnTo>
                <a:lnTo>
                  <a:pt x="0" y="690232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994083" y="1053074"/>
            <a:ext cx="2525890" cy="1278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02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390378" y="1284532"/>
            <a:ext cx="13868922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 가중치 산출을 위한 상관분석 및 그룹화, 시각화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762270" y="5127424"/>
            <a:ext cx="5310696" cy="1215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70"/>
              </a:lnSpc>
            </a:pPr>
            <a:r>
              <a:rPr lang="en-US" sz="2335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씨네21은 네이버보다 </a:t>
            </a:r>
          </a:p>
          <a:p>
            <a:pPr algn="ctr">
              <a:lnSpc>
                <a:spcPts val="3270"/>
              </a:lnSpc>
            </a:pPr>
            <a:r>
              <a:rPr lang="en-US" sz="2335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평균 평점이 낮으며, </a:t>
            </a:r>
          </a:p>
          <a:p>
            <a:pPr algn="ctr">
              <a:lnSpc>
                <a:spcPts val="3270"/>
              </a:lnSpc>
              <a:spcBef>
                <a:spcPct val="0"/>
              </a:spcBef>
            </a:pPr>
            <a:r>
              <a:rPr lang="en-US" sz="2335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평점은 관객 수 증가에 일부 영향을 미침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6"/>
          <p:cNvSpPr/>
          <p:nvPr/>
        </p:nvSpPr>
        <p:spPr>
          <a:xfrm>
            <a:off x="1875196" y="2610840"/>
            <a:ext cx="14537608" cy="0"/>
          </a:xfrm>
          <a:prstGeom prst="line">
            <a:avLst/>
          </a:prstGeom>
          <a:ln w="9525" cap="flat">
            <a:solidFill>
              <a:srgbClr val="7F90D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Freeform 7"/>
          <p:cNvSpPr/>
          <p:nvPr/>
        </p:nvSpPr>
        <p:spPr>
          <a:xfrm>
            <a:off x="1028700" y="2891828"/>
            <a:ext cx="13363411" cy="6815340"/>
          </a:xfrm>
          <a:custGeom>
            <a:avLst/>
            <a:gdLst/>
            <a:ahLst/>
            <a:cxnLst/>
            <a:rect l="l" t="t" r="r" b="b"/>
            <a:pathLst>
              <a:path w="13363411" h="6815340">
                <a:moveTo>
                  <a:pt x="0" y="0"/>
                </a:moveTo>
                <a:lnTo>
                  <a:pt x="13363411" y="0"/>
                </a:lnTo>
                <a:lnTo>
                  <a:pt x="13363411" y="6815340"/>
                </a:lnTo>
                <a:lnTo>
                  <a:pt x="0" y="68153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994083" y="1053074"/>
            <a:ext cx="2525890" cy="1278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02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390378" y="1284532"/>
            <a:ext cx="13868922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 가중치 산출을 위한 상관분석 및 그룹화, 시각화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423660" y="4753126"/>
            <a:ext cx="4835640" cy="30451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groupby(장르, 등급)[관람객] </a:t>
            </a:r>
          </a:p>
          <a:p>
            <a:pPr algn="ctr">
              <a:lnSpc>
                <a:spcPts val="2977"/>
              </a:lnSpc>
            </a:pPr>
            <a:endParaRPr lang="en-US" sz="2600" b="1">
              <a:solidFill>
                <a:srgbClr val="000000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  <a:p>
            <a:pPr algn="ctr">
              <a:lnSpc>
                <a:spcPts val="2977"/>
              </a:lnSpc>
            </a:pPr>
            <a:r>
              <a:rPr lang="en-US" sz="2126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mog = movies_mean</a:t>
            </a:r>
          </a:p>
          <a:p>
            <a:pPr algn="ctr">
              <a:lnSpc>
                <a:spcPts val="2977"/>
              </a:lnSpc>
            </a:pPr>
            <a:r>
              <a:rPr lang="en-US" sz="2126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.groupby(['장르', '등급'])</a:t>
            </a:r>
          </a:p>
          <a:p>
            <a:pPr algn="ctr">
              <a:lnSpc>
                <a:spcPts val="2977"/>
              </a:lnSpc>
            </a:pPr>
            <a:r>
              <a:rPr lang="en-US" sz="2126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['관람객수'].sum().reset_index()</a:t>
            </a:r>
          </a:p>
          <a:p>
            <a:pPr algn="ctr">
              <a:lnSpc>
                <a:spcPts val="2977"/>
              </a:lnSpc>
            </a:pPr>
            <a:r>
              <a:rPr lang="en-US" sz="2126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sns.barplot</a:t>
            </a:r>
          </a:p>
          <a:p>
            <a:pPr algn="ctr">
              <a:lnSpc>
                <a:spcPts val="2977"/>
              </a:lnSpc>
              <a:spcBef>
                <a:spcPct val="0"/>
              </a:spcBef>
            </a:pPr>
            <a:r>
              <a:rPr lang="en-US" sz="2126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(data=mog, x='장르', y='관람객수', hue='등급', palette='Set2')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12555777" y="4952968"/>
            <a:ext cx="176155" cy="176155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6"/>
          <p:cNvSpPr/>
          <p:nvPr/>
        </p:nvSpPr>
        <p:spPr>
          <a:xfrm>
            <a:off x="1875196" y="2502856"/>
            <a:ext cx="14537608" cy="0"/>
          </a:xfrm>
          <a:prstGeom prst="line">
            <a:avLst/>
          </a:prstGeom>
          <a:ln w="9525" cap="flat">
            <a:solidFill>
              <a:srgbClr val="7F90D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Freeform 7"/>
          <p:cNvSpPr/>
          <p:nvPr/>
        </p:nvSpPr>
        <p:spPr>
          <a:xfrm>
            <a:off x="1028700" y="3154679"/>
            <a:ext cx="11992768" cy="7015770"/>
          </a:xfrm>
          <a:custGeom>
            <a:avLst/>
            <a:gdLst/>
            <a:ahLst/>
            <a:cxnLst/>
            <a:rect l="l" t="t" r="r" b="b"/>
            <a:pathLst>
              <a:path w="11992768" h="7015770">
                <a:moveTo>
                  <a:pt x="0" y="0"/>
                </a:moveTo>
                <a:lnTo>
                  <a:pt x="11992768" y="0"/>
                </a:lnTo>
                <a:lnTo>
                  <a:pt x="11992768" y="7015769"/>
                </a:lnTo>
                <a:lnTo>
                  <a:pt x="0" y="701576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994083" y="1053074"/>
            <a:ext cx="2525890" cy="1278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02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390378" y="1284532"/>
            <a:ext cx="13868922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 가중치 산출을 위한 상관분석 및 그룹화, 시각화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726180" y="2636180"/>
            <a:ext cx="4835640" cy="3565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77"/>
              </a:lnSpc>
              <a:spcBef>
                <a:spcPct val="0"/>
              </a:spcBef>
            </a:pPr>
            <a:r>
              <a:rPr lang="en-US" sz="2126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등급별 장르 개봉편수 그래프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021468" y="3701305"/>
            <a:ext cx="4835640" cy="49882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groupby(장르, 등급)[개봉월]</a:t>
            </a:r>
          </a:p>
          <a:p>
            <a:pPr algn="ctr">
              <a:lnSpc>
                <a:spcPts val="3640"/>
              </a:lnSpc>
            </a:pPr>
            <a:r>
              <a:rPr lang="en-US" sz="26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</a:p>
          <a:p>
            <a:pPr algn="ctr">
              <a:lnSpc>
                <a:spcPts val="2977"/>
              </a:lnSpc>
            </a:pPr>
            <a:r>
              <a:rPr lang="en-US" sz="2126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movie_grade = movies_mean.groupby(['장르','등급'])[['개봉월']]</a:t>
            </a:r>
          </a:p>
          <a:p>
            <a:pPr algn="ctr">
              <a:lnSpc>
                <a:spcPts val="2977"/>
              </a:lnSpc>
            </a:pPr>
            <a:r>
              <a:rPr lang="en-US" sz="2126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.count().reset_index()</a:t>
            </a:r>
          </a:p>
          <a:p>
            <a:pPr algn="ctr">
              <a:lnSpc>
                <a:spcPts val="2977"/>
              </a:lnSpc>
            </a:pPr>
            <a:endParaRPr lang="en-US" sz="2126">
              <a:solidFill>
                <a:srgbClr val="000000"/>
              </a:solidFill>
              <a:latin typeface="각진펜"/>
              <a:ea typeface="각진펜"/>
              <a:cs typeface="각진펜"/>
              <a:sym typeface="각진펜"/>
            </a:endParaRPr>
          </a:p>
          <a:p>
            <a:pPr algn="ctr">
              <a:lnSpc>
                <a:spcPts val="2977"/>
              </a:lnSpc>
            </a:pPr>
            <a:r>
              <a:rPr lang="en-US" sz="2126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sns.catplot(data=movie_grade, </a:t>
            </a:r>
          </a:p>
          <a:p>
            <a:pPr algn="ctr">
              <a:lnSpc>
                <a:spcPts val="2977"/>
              </a:lnSpc>
            </a:pPr>
            <a:r>
              <a:rPr lang="en-US" sz="2126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    x='등급별', y='개봉편수', hue='장르', </a:t>
            </a:r>
          </a:p>
          <a:p>
            <a:pPr algn="ctr">
              <a:lnSpc>
                <a:spcPts val="2977"/>
              </a:lnSpc>
            </a:pPr>
            <a:r>
              <a:rPr lang="en-US" sz="2126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kind='bar', col='등급별',</a:t>
            </a:r>
          </a:p>
          <a:p>
            <a:pPr algn="ctr">
              <a:lnSpc>
                <a:spcPts val="2977"/>
              </a:lnSpc>
            </a:pPr>
            <a:r>
              <a:rPr lang="en-US" sz="2126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sharey=False, sharex=False,</a:t>
            </a:r>
          </a:p>
          <a:p>
            <a:pPr algn="ctr">
              <a:lnSpc>
                <a:spcPts val="2977"/>
              </a:lnSpc>
            </a:pPr>
            <a:r>
              <a:rPr lang="en-US" sz="2126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height=3.5, aspect=1.5,</a:t>
            </a:r>
          </a:p>
          <a:p>
            <a:pPr algn="ctr">
              <a:lnSpc>
                <a:spcPts val="2977"/>
              </a:lnSpc>
            </a:pPr>
            <a:r>
              <a:rPr lang="en-US" sz="2126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col_wrap=2)</a:t>
            </a:r>
          </a:p>
          <a:p>
            <a:pPr algn="ctr">
              <a:lnSpc>
                <a:spcPts val="2977"/>
              </a:lnSpc>
              <a:spcBef>
                <a:spcPct val="0"/>
              </a:spcBef>
            </a:pPr>
            <a:r>
              <a:rPr lang="en-US" sz="2126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plt.show()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6"/>
          <p:cNvSpPr/>
          <p:nvPr/>
        </p:nvSpPr>
        <p:spPr>
          <a:xfrm>
            <a:off x="1875196" y="2610840"/>
            <a:ext cx="14537608" cy="0"/>
          </a:xfrm>
          <a:prstGeom prst="line">
            <a:avLst/>
          </a:prstGeom>
          <a:ln w="9525" cap="flat">
            <a:solidFill>
              <a:srgbClr val="7F90D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Freeform 7"/>
          <p:cNvSpPr/>
          <p:nvPr/>
        </p:nvSpPr>
        <p:spPr>
          <a:xfrm>
            <a:off x="1683130" y="3214658"/>
            <a:ext cx="8571130" cy="2341904"/>
          </a:xfrm>
          <a:custGeom>
            <a:avLst/>
            <a:gdLst/>
            <a:ahLst/>
            <a:cxnLst/>
            <a:rect l="l" t="t" r="r" b="b"/>
            <a:pathLst>
              <a:path w="8571130" h="2341904">
                <a:moveTo>
                  <a:pt x="0" y="0"/>
                </a:moveTo>
                <a:lnTo>
                  <a:pt x="8571130" y="0"/>
                </a:lnTo>
                <a:lnTo>
                  <a:pt x="8571130" y="2341904"/>
                </a:lnTo>
                <a:lnTo>
                  <a:pt x="0" y="23419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683130" y="5943486"/>
            <a:ext cx="7684249" cy="533801"/>
          </a:xfrm>
          <a:custGeom>
            <a:avLst/>
            <a:gdLst/>
            <a:ahLst/>
            <a:cxnLst/>
            <a:rect l="l" t="t" r="r" b="b"/>
            <a:pathLst>
              <a:path w="7684249" h="533801">
                <a:moveTo>
                  <a:pt x="0" y="0"/>
                </a:moveTo>
                <a:lnTo>
                  <a:pt x="7684249" y="0"/>
                </a:lnTo>
                <a:lnTo>
                  <a:pt x="7684249" y="533801"/>
                </a:lnTo>
                <a:lnTo>
                  <a:pt x="0" y="5338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683130" y="6822432"/>
            <a:ext cx="8571130" cy="1029245"/>
          </a:xfrm>
          <a:custGeom>
            <a:avLst/>
            <a:gdLst/>
            <a:ahLst/>
            <a:cxnLst/>
            <a:rect l="l" t="t" r="r" b="b"/>
            <a:pathLst>
              <a:path w="8571130" h="1029245">
                <a:moveTo>
                  <a:pt x="0" y="0"/>
                </a:moveTo>
                <a:lnTo>
                  <a:pt x="8571130" y="0"/>
                </a:lnTo>
                <a:lnTo>
                  <a:pt x="8571130" y="1029245"/>
                </a:lnTo>
                <a:lnTo>
                  <a:pt x="0" y="102924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683130" y="8242202"/>
            <a:ext cx="8571130" cy="647896"/>
          </a:xfrm>
          <a:custGeom>
            <a:avLst/>
            <a:gdLst/>
            <a:ahLst/>
            <a:cxnLst/>
            <a:rect l="l" t="t" r="r" b="b"/>
            <a:pathLst>
              <a:path w="8571130" h="647896">
                <a:moveTo>
                  <a:pt x="0" y="0"/>
                </a:moveTo>
                <a:lnTo>
                  <a:pt x="8571130" y="0"/>
                </a:lnTo>
                <a:lnTo>
                  <a:pt x="8571130" y="647896"/>
                </a:lnTo>
                <a:lnTo>
                  <a:pt x="0" y="64789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0254260" y="3038332"/>
            <a:ext cx="3693971" cy="2905154"/>
          </a:xfrm>
          <a:custGeom>
            <a:avLst/>
            <a:gdLst/>
            <a:ahLst/>
            <a:cxnLst/>
            <a:rect l="l" t="t" r="r" b="b"/>
            <a:pathLst>
              <a:path w="3693971" h="2905154">
                <a:moveTo>
                  <a:pt x="0" y="0"/>
                </a:moveTo>
                <a:lnTo>
                  <a:pt x="3693971" y="0"/>
                </a:lnTo>
                <a:lnTo>
                  <a:pt x="3693971" y="2905154"/>
                </a:lnTo>
                <a:lnTo>
                  <a:pt x="0" y="290515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3948231" y="3049171"/>
            <a:ext cx="3599339" cy="2832578"/>
          </a:xfrm>
          <a:custGeom>
            <a:avLst/>
            <a:gdLst/>
            <a:ahLst/>
            <a:cxnLst/>
            <a:rect l="l" t="t" r="r" b="b"/>
            <a:pathLst>
              <a:path w="3599339" h="2832578">
                <a:moveTo>
                  <a:pt x="0" y="0"/>
                </a:moveTo>
                <a:lnTo>
                  <a:pt x="3599339" y="0"/>
                </a:lnTo>
                <a:lnTo>
                  <a:pt x="3599339" y="2832578"/>
                </a:lnTo>
                <a:lnTo>
                  <a:pt x="0" y="283257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994083" y="1053074"/>
            <a:ext cx="2525890" cy="1278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03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390378" y="1053074"/>
            <a:ext cx="13727764" cy="1278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Deep Neural Network 분석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781136" y="6143712"/>
            <a:ext cx="4835640" cy="31343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계절 예측 DNN</a:t>
            </a:r>
          </a:p>
          <a:p>
            <a:pPr algn="ctr">
              <a:lnSpc>
                <a:spcPts val="3640"/>
              </a:lnSpc>
            </a:pPr>
            <a:endParaRPr lang="en-US" sz="3200" b="1">
              <a:solidFill>
                <a:srgbClr val="000000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X = [장르. 총스크린수. 관람객수, 등급]</a:t>
            </a:r>
          </a:p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y =계절</a:t>
            </a:r>
          </a:p>
          <a:p>
            <a:pPr algn="ctr">
              <a:lnSpc>
                <a:spcPts val="2800"/>
              </a:lnSpc>
            </a:pPr>
            <a:endParaRPr lang="en-US" sz="2000">
              <a:solidFill>
                <a:srgbClr val="000000"/>
              </a:solidFill>
              <a:latin typeface="각진펜"/>
              <a:ea typeface="각진펜"/>
              <a:cs typeface="각진펜"/>
              <a:sym typeface="각진펜"/>
            </a:endParaRPr>
          </a:p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초기 데이터로 학습 시 정확도 : 39.25%</a:t>
            </a:r>
          </a:p>
          <a:p>
            <a:pPr algn="ctr">
              <a:lnSpc>
                <a:spcPts val="2800"/>
              </a:lnSpc>
            </a:pPr>
            <a:endParaRPr lang="en-US" sz="2000">
              <a:solidFill>
                <a:srgbClr val="000000"/>
              </a:solidFill>
              <a:latin typeface="각진펜"/>
              <a:ea typeface="각진펜"/>
              <a:cs typeface="각진펜"/>
              <a:sym typeface="각진펜"/>
            </a:endParaRPr>
          </a:p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SMOTE를 활용해 데이터 증폭 후 : 40.42%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6"/>
          <p:cNvSpPr/>
          <p:nvPr/>
        </p:nvSpPr>
        <p:spPr>
          <a:xfrm>
            <a:off x="1875196" y="2610840"/>
            <a:ext cx="14537608" cy="0"/>
          </a:xfrm>
          <a:prstGeom prst="line">
            <a:avLst/>
          </a:prstGeom>
          <a:ln w="9525" cap="flat">
            <a:solidFill>
              <a:srgbClr val="7F90D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Freeform 7"/>
          <p:cNvSpPr/>
          <p:nvPr/>
        </p:nvSpPr>
        <p:spPr>
          <a:xfrm>
            <a:off x="1875196" y="3703553"/>
            <a:ext cx="7104241" cy="5059081"/>
          </a:xfrm>
          <a:custGeom>
            <a:avLst/>
            <a:gdLst/>
            <a:ahLst/>
            <a:cxnLst/>
            <a:rect l="l" t="t" r="r" b="b"/>
            <a:pathLst>
              <a:path w="7104241" h="5059081">
                <a:moveTo>
                  <a:pt x="0" y="0"/>
                </a:moveTo>
                <a:lnTo>
                  <a:pt x="7104241" y="0"/>
                </a:lnTo>
                <a:lnTo>
                  <a:pt x="7104241" y="5059081"/>
                </a:lnTo>
                <a:lnTo>
                  <a:pt x="0" y="50590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9883702" y="3478198"/>
            <a:ext cx="6529102" cy="5509791"/>
          </a:xfrm>
          <a:custGeom>
            <a:avLst/>
            <a:gdLst/>
            <a:ahLst/>
            <a:cxnLst/>
            <a:rect l="l" t="t" r="r" b="b"/>
            <a:pathLst>
              <a:path w="6529102" h="5509791">
                <a:moveTo>
                  <a:pt x="0" y="0"/>
                </a:moveTo>
                <a:lnTo>
                  <a:pt x="6529102" y="0"/>
                </a:lnTo>
                <a:lnTo>
                  <a:pt x="6529102" y="5509791"/>
                </a:lnTo>
                <a:lnTo>
                  <a:pt x="0" y="550979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994083" y="1053074"/>
            <a:ext cx="2525890" cy="1278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03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390378" y="1053074"/>
            <a:ext cx="13727764" cy="1278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Deep Neural Network 분석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516411" y="2803696"/>
            <a:ext cx="7255179" cy="438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sz="26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관객수 등급 예측 DNN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6"/>
          <p:cNvSpPr/>
          <p:nvPr/>
        </p:nvSpPr>
        <p:spPr>
          <a:xfrm>
            <a:off x="1875196" y="2329192"/>
            <a:ext cx="14537608" cy="0"/>
          </a:xfrm>
          <a:prstGeom prst="line">
            <a:avLst/>
          </a:prstGeom>
          <a:ln w="9525" cap="flat">
            <a:solidFill>
              <a:srgbClr val="7F90D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TextBox 8"/>
          <p:cNvSpPr txBox="1"/>
          <p:nvPr/>
        </p:nvSpPr>
        <p:spPr>
          <a:xfrm>
            <a:off x="1922964" y="876300"/>
            <a:ext cx="2525890" cy="1278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목차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047039" y="1515720"/>
            <a:ext cx="3000466" cy="523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26"/>
              </a:lnSpc>
              <a:spcBef>
                <a:spcPct val="0"/>
              </a:spcBef>
            </a:pPr>
            <a:r>
              <a:rPr lang="en-US" sz="3019">
                <a:solidFill>
                  <a:srgbClr val="54545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LIST</a:t>
            </a:r>
          </a:p>
        </p:txBody>
      </p:sp>
      <p:sp>
        <p:nvSpPr>
          <p:cNvPr id="33" name="TextBox 7">
            <a:extLst>
              <a:ext uri="{FF2B5EF4-FFF2-40B4-BE49-F238E27FC236}">
                <a16:creationId xmlns:a16="http://schemas.microsoft.com/office/drawing/2014/main" id="{7D8C3A32-5D17-5643-09B6-7969AC4E9D95}"/>
              </a:ext>
            </a:extLst>
          </p:cNvPr>
          <p:cNvSpPr txBox="1"/>
          <p:nvPr/>
        </p:nvSpPr>
        <p:spPr>
          <a:xfrm>
            <a:off x="10330351" y="2457178"/>
            <a:ext cx="7841428" cy="31699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3600" dirty="0" err="1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데이터</a:t>
            </a:r>
            <a:r>
              <a:rPr lang="en-US" sz="3600" dirty="0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전처리</a:t>
            </a:r>
            <a:endParaRPr lang="en-US" sz="3600" dirty="0">
              <a:solidFill>
                <a:srgbClr val="000000"/>
              </a:solidFill>
              <a:latin typeface="윤고딕 Bold"/>
              <a:ea typeface="윤고딕 Bold"/>
              <a:cs typeface="윤고딕 Bold"/>
              <a:sym typeface="윤고딕 Bold"/>
            </a:endParaRPr>
          </a:p>
          <a:p>
            <a:pPr algn="l">
              <a:lnSpc>
                <a:spcPts val="6000"/>
              </a:lnSpc>
            </a:pPr>
            <a:r>
              <a:rPr lang="en-US" sz="3000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   </a:t>
            </a:r>
            <a:r>
              <a:rPr lang="en-US" sz="3000" dirty="0" err="1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활용데이터</a:t>
            </a:r>
            <a:endParaRPr lang="en-US" sz="3000" dirty="0">
              <a:solidFill>
                <a:srgbClr val="000000"/>
              </a:solidFill>
              <a:latin typeface="윤고딕"/>
              <a:ea typeface="윤고딕"/>
              <a:cs typeface="윤고딕"/>
              <a:sym typeface="윤고딕"/>
            </a:endParaRPr>
          </a:p>
          <a:p>
            <a:pPr algn="l">
              <a:lnSpc>
                <a:spcPts val="6000"/>
              </a:lnSpc>
            </a:pPr>
            <a:r>
              <a:rPr lang="en-US" sz="3000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   </a:t>
            </a:r>
            <a:r>
              <a:rPr lang="en-US" sz="3000" dirty="0" err="1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자료</a:t>
            </a:r>
            <a:r>
              <a:rPr lang="en-US" sz="3000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정제</a:t>
            </a:r>
            <a:r>
              <a:rPr lang="en-US" sz="3000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 및 </a:t>
            </a:r>
            <a:r>
              <a:rPr lang="en-US" sz="3000" dirty="0" err="1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병합</a:t>
            </a:r>
            <a:endParaRPr lang="en-US" sz="3000" dirty="0">
              <a:solidFill>
                <a:srgbClr val="000000"/>
              </a:solidFill>
              <a:latin typeface="윤고딕"/>
              <a:ea typeface="윤고딕"/>
              <a:cs typeface="윤고딕"/>
              <a:sym typeface="윤고딕"/>
            </a:endParaRPr>
          </a:p>
          <a:p>
            <a:pPr algn="l">
              <a:lnSpc>
                <a:spcPts val="6000"/>
              </a:lnSpc>
            </a:pPr>
            <a:r>
              <a:rPr lang="en-US" sz="3000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   </a:t>
            </a:r>
            <a:r>
              <a:rPr lang="en-US" sz="3000" dirty="0" err="1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가중치</a:t>
            </a:r>
            <a:r>
              <a:rPr lang="en-US" sz="3000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산출을</a:t>
            </a:r>
            <a:r>
              <a:rPr lang="en-US" sz="3000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위한</a:t>
            </a:r>
            <a:r>
              <a:rPr lang="en-US" sz="3000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상관분석</a:t>
            </a:r>
            <a:r>
              <a:rPr lang="en-US" sz="3000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 및 </a:t>
            </a:r>
            <a:r>
              <a:rPr lang="en-US" sz="3000" dirty="0" err="1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그룹화</a:t>
            </a:r>
            <a:r>
              <a:rPr lang="en-US" sz="3000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, </a:t>
            </a:r>
            <a:r>
              <a:rPr lang="en-US" sz="3000" dirty="0" err="1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시각화</a:t>
            </a:r>
            <a:endParaRPr lang="en-US" sz="3000" dirty="0">
              <a:solidFill>
                <a:srgbClr val="000000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34" name="TextBox 10">
            <a:extLst>
              <a:ext uri="{FF2B5EF4-FFF2-40B4-BE49-F238E27FC236}">
                <a16:creationId xmlns:a16="http://schemas.microsoft.com/office/drawing/2014/main" id="{1AC1B849-7C75-62CA-9EF3-2A0A6AEBD98E}"/>
              </a:ext>
            </a:extLst>
          </p:cNvPr>
          <p:cNvSpPr txBox="1"/>
          <p:nvPr/>
        </p:nvSpPr>
        <p:spPr>
          <a:xfrm>
            <a:off x="2615616" y="2443843"/>
            <a:ext cx="3833275" cy="3169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3600" dirty="0" err="1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서론</a:t>
            </a:r>
            <a:endParaRPr lang="en-US" sz="3600" dirty="0">
              <a:solidFill>
                <a:srgbClr val="000000"/>
              </a:solidFill>
              <a:latin typeface="윤고딕 Bold"/>
              <a:ea typeface="윤고딕 Bold"/>
              <a:cs typeface="윤고딕 Bold"/>
              <a:sym typeface="윤고딕 Bold"/>
            </a:endParaRPr>
          </a:p>
          <a:p>
            <a:pPr algn="l">
              <a:lnSpc>
                <a:spcPts val="6000"/>
              </a:lnSpc>
            </a:pPr>
            <a:r>
              <a:rPr lang="en-US" sz="3000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   </a:t>
            </a:r>
            <a:r>
              <a:rPr lang="en-US" sz="3000" dirty="0" err="1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주제</a:t>
            </a:r>
            <a:r>
              <a:rPr lang="en-US" sz="3000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선정</a:t>
            </a:r>
            <a:r>
              <a:rPr lang="en-US" sz="3000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 및 </a:t>
            </a:r>
            <a:r>
              <a:rPr lang="en-US" sz="3000" dirty="0" err="1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배경</a:t>
            </a:r>
            <a:endParaRPr lang="en-US" sz="3000" dirty="0">
              <a:solidFill>
                <a:srgbClr val="000000"/>
              </a:solidFill>
              <a:latin typeface="윤고딕"/>
              <a:ea typeface="윤고딕"/>
              <a:cs typeface="윤고딕"/>
              <a:sym typeface="윤고딕"/>
            </a:endParaRPr>
          </a:p>
          <a:p>
            <a:pPr algn="l">
              <a:lnSpc>
                <a:spcPts val="6000"/>
              </a:lnSpc>
            </a:pPr>
            <a:r>
              <a:rPr lang="en-US" sz="3000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   </a:t>
            </a:r>
            <a:r>
              <a:rPr lang="en-US" sz="3000" dirty="0" err="1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목표</a:t>
            </a:r>
            <a:endParaRPr lang="en-US" sz="3000" dirty="0">
              <a:solidFill>
                <a:srgbClr val="000000"/>
              </a:solidFill>
              <a:latin typeface="윤고딕"/>
              <a:ea typeface="윤고딕"/>
              <a:cs typeface="윤고딕"/>
              <a:sym typeface="윤고딕"/>
            </a:endParaRPr>
          </a:p>
          <a:p>
            <a:pPr algn="l">
              <a:lnSpc>
                <a:spcPts val="6000"/>
              </a:lnSpc>
            </a:pPr>
            <a:r>
              <a:rPr lang="en-US" sz="3000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   </a:t>
            </a:r>
            <a:r>
              <a:rPr lang="en-US" sz="3000" dirty="0" err="1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일정</a:t>
            </a:r>
            <a:r>
              <a:rPr lang="en-US" sz="3000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 및 </a:t>
            </a:r>
            <a:r>
              <a:rPr lang="en-US" sz="3000" dirty="0" err="1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개발환경</a:t>
            </a:r>
            <a:endParaRPr lang="en-US" sz="3000" dirty="0">
              <a:solidFill>
                <a:srgbClr val="000000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35" name="TextBox 11">
            <a:extLst>
              <a:ext uri="{FF2B5EF4-FFF2-40B4-BE49-F238E27FC236}">
                <a16:creationId xmlns:a16="http://schemas.microsoft.com/office/drawing/2014/main" id="{A8E4317D-A6D6-A814-CA88-711A51DBA0EA}"/>
              </a:ext>
            </a:extLst>
          </p:cNvPr>
          <p:cNvSpPr txBox="1"/>
          <p:nvPr/>
        </p:nvSpPr>
        <p:spPr>
          <a:xfrm>
            <a:off x="1821280" y="2434318"/>
            <a:ext cx="694938" cy="8343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3600" dirty="0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01</a:t>
            </a:r>
          </a:p>
        </p:txBody>
      </p:sp>
      <p:sp>
        <p:nvSpPr>
          <p:cNvPr id="36" name="TextBox 12">
            <a:extLst>
              <a:ext uri="{FF2B5EF4-FFF2-40B4-BE49-F238E27FC236}">
                <a16:creationId xmlns:a16="http://schemas.microsoft.com/office/drawing/2014/main" id="{BA17910E-76E5-B07B-146F-B5052C9F099E}"/>
              </a:ext>
            </a:extLst>
          </p:cNvPr>
          <p:cNvSpPr txBox="1"/>
          <p:nvPr/>
        </p:nvSpPr>
        <p:spPr>
          <a:xfrm>
            <a:off x="9564277" y="2435543"/>
            <a:ext cx="722723" cy="8343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3600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02</a:t>
            </a:r>
          </a:p>
        </p:txBody>
      </p:sp>
      <p:sp>
        <p:nvSpPr>
          <p:cNvPr id="37" name="TextBox 13">
            <a:extLst>
              <a:ext uri="{FF2B5EF4-FFF2-40B4-BE49-F238E27FC236}">
                <a16:creationId xmlns:a16="http://schemas.microsoft.com/office/drawing/2014/main" id="{EB9FB443-F098-EEEC-794B-48B91B41F6F6}"/>
              </a:ext>
            </a:extLst>
          </p:cNvPr>
          <p:cNvSpPr txBox="1"/>
          <p:nvPr/>
        </p:nvSpPr>
        <p:spPr>
          <a:xfrm>
            <a:off x="1819103" y="5763424"/>
            <a:ext cx="694938" cy="8343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3600" dirty="0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03</a:t>
            </a:r>
          </a:p>
        </p:txBody>
      </p:sp>
      <p:sp>
        <p:nvSpPr>
          <p:cNvPr id="38" name="TextBox 14">
            <a:extLst>
              <a:ext uri="{FF2B5EF4-FFF2-40B4-BE49-F238E27FC236}">
                <a16:creationId xmlns:a16="http://schemas.microsoft.com/office/drawing/2014/main" id="{077AE1BF-336E-99D9-F4D9-95477E7ACD08}"/>
              </a:ext>
            </a:extLst>
          </p:cNvPr>
          <p:cNvSpPr txBox="1"/>
          <p:nvPr/>
        </p:nvSpPr>
        <p:spPr>
          <a:xfrm>
            <a:off x="2721902" y="5792000"/>
            <a:ext cx="6632337" cy="16459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3600" dirty="0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Deep Neural Network </a:t>
            </a:r>
            <a:r>
              <a:rPr lang="en-US" sz="3600" dirty="0" err="1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분석</a:t>
            </a:r>
            <a:endParaRPr lang="en-US" sz="3600" dirty="0">
              <a:solidFill>
                <a:srgbClr val="000000"/>
              </a:solidFill>
              <a:latin typeface="윤고딕 Bold"/>
              <a:ea typeface="윤고딕 Bold"/>
              <a:cs typeface="윤고딕 Bold"/>
              <a:sym typeface="윤고딕 Bold"/>
            </a:endParaRPr>
          </a:p>
          <a:p>
            <a:pPr algn="l">
              <a:lnSpc>
                <a:spcPts val="6000"/>
              </a:lnSpc>
            </a:pPr>
            <a:r>
              <a:rPr lang="en-US" sz="3000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   DNN</a:t>
            </a:r>
          </a:p>
        </p:txBody>
      </p:sp>
      <p:sp>
        <p:nvSpPr>
          <p:cNvPr id="41" name="TextBox 17">
            <a:extLst>
              <a:ext uri="{FF2B5EF4-FFF2-40B4-BE49-F238E27FC236}">
                <a16:creationId xmlns:a16="http://schemas.microsoft.com/office/drawing/2014/main" id="{322C3D5B-BD2E-2846-CE38-CC3C7C8CAFD1}"/>
              </a:ext>
            </a:extLst>
          </p:cNvPr>
          <p:cNvSpPr txBox="1"/>
          <p:nvPr/>
        </p:nvSpPr>
        <p:spPr>
          <a:xfrm>
            <a:off x="9594757" y="5891212"/>
            <a:ext cx="694938" cy="8343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3600" dirty="0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04</a:t>
            </a:r>
          </a:p>
        </p:txBody>
      </p:sp>
      <p:sp>
        <p:nvSpPr>
          <p:cNvPr id="42" name="TextBox 18">
            <a:extLst>
              <a:ext uri="{FF2B5EF4-FFF2-40B4-BE49-F238E27FC236}">
                <a16:creationId xmlns:a16="http://schemas.microsoft.com/office/drawing/2014/main" id="{15ED4658-51CE-A192-C5BB-13C7C1B66870}"/>
              </a:ext>
            </a:extLst>
          </p:cNvPr>
          <p:cNvSpPr txBox="1"/>
          <p:nvPr/>
        </p:nvSpPr>
        <p:spPr>
          <a:xfrm>
            <a:off x="10497556" y="5900737"/>
            <a:ext cx="6632337" cy="16649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3600" dirty="0" err="1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예측</a:t>
            </a:r>
            <a:r>
              <a:rPr lang="en-US" sz="3600" dirty="0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시스템</a:t>
            </a:r>
            <a:r>
              <a:rPr lang="en-US" sz="3600" dirty="0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구현</a:t>
            </a:r>
            <a:endParaRPr lang="en-US" sz="3600" dirty="0">
              <a:solidFill>
                <a:srgbClr val="000000"/>
              </a:solidFill>
              <a:latin typeface="윤고딕 Bold"/>
              <a:ea typeface="윤고딕 Bold"/>
              <a:cs typeface="윤고딕 Bold"/>
              <a:sym typeface="윤고딕 Bold"/>
            </a:endParaRPr>
          </a:p>
          <a:p>
            <a:pPr algn="l">
              <a:lnSpc>
                <a:spcPts val="6000"/>
              </a:lnSpc>
            </a:pPr>
            <a:r>
              <a:rPr lang="en-US" sz="3000" dirty="0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   </a:t>
            </a:r>
            <a:r>
              <a:rPr lang="en-US" sz="3000" dirty="0" err="1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fastAPI</a:t>
            </a:r>
            <a:endParaRPr lang="en-US" sz="3000" dirty="0">
              <a:solidFill>
                <a:srgbClr val="000000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43" name="TextBox 15">
            <a:extLst>
              <a:ext uri="{FF2B5EF4-FFF2-40B4-BE49-F238E27FC236}">
                <a16:creationId xmlns:a16="http://schemas.microsoft.com/office/drawing/2014/main" id="{3B8FEF03-4A24-3CE3-1D48-62AA97C624D6}"/>
              </a:ext>
            </a:extLst>
          </p:cNvPr>
          <p:cNvSpPr txBox="1"/>
          <p:nvPr/>
        </p:nvSpPr>
        <p:spPr>
          <a:xfrm>
            <a:off x="1821280" y="7574008"/>
            <a:ext cx="694938" cy="8343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3600" dirty="0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05</a:t>
            </a:r>
          </a:p>
        </p:txBody>
      </p:sp>
      <p:sp>
        <p:nvSpPr>
          <p:cNvPr id="44" name="TextBox 16">
            <a:extLst>
              <a:ext uri="{FF2B5EF4-FFF2-40B4-BE49-F238E27FC236}">
                <a16:creationId xmlns:a16="http://schemas.microsoft.com/office/drawing/2014/main" id="{7F8AA472-26A7-179F-238E-721F103CBFA2}"/>
              </a:ext>
            </a:extLst>
          </p:cNvPr>
          <p:cNvSpPr txBox="1"/>
          <p:nvPr/>
        </p:nvSpPr>
        <p:spPr>
          <a:xfrm>
            <a:off x="2516218" y="7583533"/>
            <a:ext cx="6231577" cy="24079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3600" dirty="0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결론</a:t>
            </a:r>
            <a:endParaRPr lang="en-US" sz="3600" dirty="0">
              <a:solidFill>
                <a:srgbClr val="000000"/>
              </a:solidFill>
              <a:latin typeface="윤고딕 Bold"/>
              <a:ea typeface="윤고딕 Bold"/>
              <a:cs typeface="윤고딕 Bold"/>
              <a:sym typeface="윤고딕 Bold"/>
            </a:endParaRPr>
          </a:p>
          <a:p>
            <a:pPr algn="l">
              <a:lnSpc>
                <a:spcPts val="6000"/>
              </a:lnSpc>
            </a:pPr>
            <a:r>
              <a:rPr lang="en-US" sz="3000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   </a:t>
            </a:r>
            <a:r>
              <a:rPr lang="en-US" sz="3000" dirty="0" err="1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연구의</a:t>
            </a:r>
            <a:r>
              <a:rPr lang="en-US" sz="3000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결과</a:t>
            </a:r>
            <a:r>
              <a:rPr lang="en-US" sz="3000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 및 </a:t>
            </a:r>
            <a:r>
              <a:rPr lang="en-US" sz="3000" dirty="0" err="1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시사점</a:t>
            </a:r>
            <a:endParaRPr lang="en-US" sz="3000" dirty="0">
              <a:solidFill>
                <a:srgbClr val="000000"/>
              </a:solidFill>
              <a:latin typeface="윤고딕"/>
              <a:ea typeface="윤고딕"/>
              <a:cs typeface="윤고딕"/>
              <a:sym typeface="윤고딕"/>
            </a:endParaRPr>
          </a:p>
          <a:p>
            <a:pPr algn="l">
              <a:lnSpc>
                <a:spcPts val="6000"/>
              </a:lnSpc>
            </a:pPr>
            <a:r>
              <a:rPr lang="en-US" sz="3000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   </a:t>
            </a:r>
            <a:r>
              <a:rPr lang="en-US" sz="3000" dirty="0" err="1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사용데이터</a:t>
            </a:r>
            <a:r>
              <a:rPr lang="en-US" sz="3000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출처</a:t>
            </a:r>
            <a:endParaRPr lang="en-US" sz="3000" dirty="0">
              <a:solidFill>
                <a:srgbClr val="000000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6"/>
          <p:cNvSpPr/>
          <p:nvPr/>
        </p:nvSpPr>
        <p:spPr>
          <a:xfrm>
            <a:off x="1875196" y="2610840"/>
            <a:ext cx="14537608" cy="0"/>
          </a:xfrm>
          <a:prstGeom prst="line">
            <a:avLst/>
          </a:prstGeom>
          <a:ln w="9525" cap="flat">
            <a:solidFill>
              <a:srgbClr val="7F90D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Freeform 7"/>
          <p:cNvSpPr/>
          <p:nvPr/>
        </p:nvSpPr>
        <p:spPr>
          <a:xfrm>
            <a:off x="3006287" y="4725471"/>
            <a:ext cx="11099991" cy="836057"/>
          </a:xfrm>
          <a:custGeom>
            <a:avLst/>
            <a:gdLst/>
            <a:ahLst/>
            <a:cxnLst/>
            <a:rect l="l" t="t" r="r" b="b"/>
            <a:pathLst>
              <a:path w="11099991" h="836057">
                <a:moveTo>
                  <a:pt x="0" y="0"/>
                </a:moveTo>
                <a:lnTo>
                  <a:pt x="11099991" y="0"/>
                </a:lnTo>
                <a:lnTo>
                  <a:pt x="11099991" y="836058"/>
                </a:lnTo>
                <a:lnTo>
                  <a:pt x="0" y="8360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8070957" y="6034309"/>
            <a:ext cx="5376961" cy="516590"/>
          </a:xfrm>
          <a:custGeom>
            <a:avLst/>
            <a:gdLst/>
            <a:ahLst/>
            <a:cxnLst/>
            <a:rect l="l" t="t" r="r" b="b"/>
            <a:pathLst>
              <a:path w="5376961" h="516590">
                <a:moveTo>
                  <a:pt x="0" y="0"/>
                </a:moveTo>
                <a:lnTo>
                  <a:pt x="5376960" y="0"/>
                </a:lnTo>
                <a:lnTo>
                  <a:pt x="5376960" y="516590"/>
                </a:lnTo>
                <a:lnTo>
                  <a:pt x="0" y="5165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594"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9144000" y="6846300"/>
            <a:ext cx="3384906" cy="3116590"/>
          </a:xfrm>
          <a:custGeom>
            <a:avLst/>
            <a:gdLst/>
            <a:ahLst/>
            <a:cxnLst/>
            <a:rect l="l" t="t" r="r" b="b"/>
            <a:pathLst>
              <a:path w="3384906" h="3116590">
                <a:moveTo>
                  <a:pt x="0" y="0"/>
                </a:moveTo>
                <a:lnTo>
                  <a:pt x="3384906" y="0"/>
                </a:lnTo>
                <a:lnTo>
                  <a:pt x="3384906" y="3116590"/>
                </a:lnTo>
                <a:lnTo>
                  <a:pt x="0" y="311659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aphicFrame>
        <p:nvGraphicFramePr>
          <p:cNvPr id="10" name="Table 10"/>
          <p:cNvGraphicFramePr>
            <a:graphicFrameLocks noGrp="1"/>
          </p:cNvGraphicFramePr>
          <p:nvPr/>
        </p:nvGraphicFramePr>
        <p:xfrm>
          <a:off x="3281588" y="5691409"/>
          <a:ext cx="10268121" cy="4130656"/>
        </p:xfrm>
        <a:graphic>
          <a:graphicData uri="http://schemas.openxmlformats.org/drawingml/2006/table">
            <a:tbl>
              <a:tblPr/>
              <a:tblGrid>
                <a:gridCol w="47635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04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151002"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79654"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1" name="TextBox 11"/>
          <p:cNvSpPr txBox="1"/>
          <p:nvPr/>
        </p:nvSpPr>
        <p:spPr>
          <a:xfrm>
            <a:off x="1994083" y="1053074"/>
            <a:ext cx="2525890" cy="1278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03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390378" y="1053074"/>
            <a:ext cx="13727764" cy="1278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Deep Neural Network 분석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747662" y="7996945"/>
            <a:ext cx="3895324" cy="412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분류분석 성능 지표 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006287" y="3200670"/>
            <a:ext cx="4827472" cy="471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3등급으로 학습 결과 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142547" y="4111912"/>
            <a:ext cx="4827472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3등급 데이터로 학습 시 정확도 : </a:t>
            </a:r>
            <a:r>
              <a:rPr lang="en-US" sz="2000" b="1">
                <a:solidFill>
                  <a:srgbClr val="FF3131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56.33%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939271" y="6065917"/>
            <a:ext cx="3512107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f1 score  결과 값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524439" y="3113003"/>
            <a:ext cx="4827472" cy="6566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655"/>
              </a:lnSpc>
              <a:spcBef>
                <a:spcPct val="0"/>
              </a:spcBef>
            </a:pPr>
            <a:r>
              <a:rPr lang="en-US" sz="1897" u="none" strike="noStrike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X = [장르. 총스크린수. 관람객수, 등급]</a:t>
            </a:r>
          </a:p>
          <a:p>
            <a:pPr marL="0" lvl="0" indent="0" algn="l">
              <a:lnSpc>
                <a:spcPts val="2655"/>
              </a:lnSpc>
              <a:spcBef>
                <a:spcPct val="0"/>
              </a:spcBef>
            </a:pPr>
            <a:r>
              <a:rPr lang="en-US" sz="1897" u="none" strike="noStrike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y =관객수_등급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6"/>
          <p:cNvSpPr/>
          <p:nvPr/>
        </p:nvSpPr>
        <p:spPr>
          <a:xfrm>
            <a:off x="1875196" y="2610840"/>
            <a:ext cx="14537608" cy="0"/>
          </a:xfrm>
          <a:prstGeom prst="line">
            <a:avLst/>
          </a:prstGeom>
          <a:ln w="9525" cap="flat">
            <a:solidFill>
              <a:srgbClr val="7F90D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Freeform 7"/>
          <p:cNvSpPr/>
          <p:nvPr/>
        </p:nvSpPr>
        <p:spPr>
          <a:xfrm>
            <a:off x="3493371" y="4429151"/>
            <a:ext cx="11301259" cy="5594123"/>
          </a:xfrm>
          <a:custGeom>
            <a:avLst/>
            <a:gdLst/>
            <a:ahLst/>
            <a:cxnLst/>
            <a:rect l="l" t="t" r="r" b="b"/>
            <a:pathLst>
              <a:path w="11301259" h="5594123">
                <a:moveTo>
                  <a:pt x="0" y="0"/>
                </a:moveTo>
                <a:lnTo>
                  <a:pt x="11301258" y="0"/>
                </a:lnTo>
                <a:lnTo>
                  <a:pt x="11301258" y="5594123"/>
                </a:lnTo>
                <a:lnTo>
                  <a:pt x="0" y="559412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994083" y="1053074"/>
            <a:ext cx="2525890" cy="1278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03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390378" y="1053074"/>
            <a:ext cx="13727764" cy="1278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Deep Neural Network 분석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990282" y="3034625"/>
            <a:ext cx="4827472" cy="471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3등급으로 학습 결과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094697" y="3925451"/>
            <a:ext cx="4827472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3등급 데이터로 학습 시 정확도 : </a:t>
            </a:r>
            <a:r>
              <a:rPr lang="en-US" sz="2000" b="1">
                <a:solidFill>
                  <a:srgbClr val="FF3131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56.33%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508433" y="2946958"/>
            <a:ext cx="4827472" cy="6566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655"/>
              </a:lnSpc>
              <a:spcBef>
                <a:spcPct val="0"/>
              </a:spcBef>
            </a:pPr>
            <a:r>
              <a:rPr lang="en-US" sz="1897" u="none" strike="noStrike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X = [장르. 총스크린수. 관람객수, 등급]</a:t>
            </a:r>
          </a:p>
          <a:p>
            <a:pPr marL="0" lvl="0" indent="0" algn="l">
              <a:lnSpc>
                <a:spcPts val="2655"/>
              </a:lnSpc>
              <a:spcBef>
                <a:spcPct val="0"/>
              </a:spcBef>
            </a:pPr>
            <a:r>
              <a:rPr lang="en-US" sz="1897" u="none" strike="noStrike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y =관객수_등급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6"/>
          <p:cNvSpPr/>
          <p:nvPr/>
        </p:nvSpPr>
        <p:spPr>
          <a:xfrm>
            <a:off x="1875196" y="2610840"/>
            <a:ext cx="14537608" cy="0"/>
          </a:xfrm>
          <a:prstGeom prst="line">
            <a:avLst/>
          </a:prstGeom>
          <a:ln w="9525" cap="flat">
            <a:solidFill>
              <a:srgbClr val="7F90D4"/>
            </a:solidFill>
            <a:prstDash val="solid"/>
            <a:headEnd type="none" w="sm" len="sm"/>
            <a:tailEnd type="none" w="sm" len="sm"/>
          </a:ln>
        </p:spPr>
      </p:sp>
      <p:graphicFrame>
        <p:nvGraphicFramePr>
          <p:cNvPr id="7" name="Table 7"/>
          <p:cNvGraphicFramePr>
            <a:graphicFrameLocks noGrp="1"/>
          </p:cNvGraphicFramePr>
          <p:nvPr/>
        </p:nvGraphicFramePr>
        <p:xfrm>
          <a:off x="3422222" y="5642266"/>
          <a:ext cx="10268121" cy="4130656"/>
        </p:xfrm>
        <a:graphic>
          <a:graphicData uri="http://schemas.openxmlformats.org/drawingml/2006/table">
            <a:tbl>
              <a:tblPr/>
              <a:tblGrid>
                <a:gridCol w="47635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04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151002"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79654"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Freeform 8"/>
          <p:cNvSpPr/>
          <p:nvPr/>
        </p:nvSpPr>
        <p:spPr>
          <a:xfrm>
            <a:off x="3014692" y="4644241"/>
            <a:ext cx="11019493" cy="814946"/>
          </a:xfrm>
          <a:custGeom>
            <a:avLst/>
            <a:gdLst/>
            <a:ahLst/>
            <a:cxnLst/>
            <a:rect l="l" t="t" r="r" b="b"/>
            <a:pathLst>
              <a:path w="11019493" h="814946">
                <a:moveTo>
                  <a:pt x="0" y="0"/>
                </a:moveTo>
                <a:lnTo>
                  <a:pt x="11019493" y="0"/>
                </a:lnTo>
                <a:lnTo>
                  <a:pt x="11019493" y="814946"/>
                </a:lnTo>
                <a:lnTo>
                  <a:pt x="0" y="8149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8226462" y="5961783"/>
            <a:ext cx="5423426" cy="602603"/>
          </a:xfrm>
          <a:custGeom>
            <a:avLst/>
            <a:gdLst/>
            <a:ahLst/>
            <a:cxnLst/>
            <a:rect l="l" t="t" r="r" b="b"/>
            <a:pathLst>
              <a:path w="5423426" h="602603">
                <a:moveTo>
                  <a:pt x="0" y="0"/>
                </a:moveTo>
                <a:lnTo>
                  <a:pt x="5423426" y="0"/>
                </a:lnTo>
                <a:lnTo>
                  <a:pt x="5423426" y="602603"/>
                </a:lnTo>
                <a:lnTo>
                  <a:pt x="0" y="60260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9240141" y="6954911"/>
            <a:ext cx="3130121" cy="2751595"/>
          </a:xfrm>
          <a:custGeom>
            <a:avLst/>
            <a:gdLst/>
            <a:ahLst/>
            <a:cxnLst/>
            <a:rect l="l" t="t" r="r" b="b"/>
            <a:pathLst>
              <a:path w="3130121" h="2751595">
                <a:moveTo>
                  <a:pt x="0" y="0"/>
                </a:moveTo>
                <a:lnTo>
                  <a:pt x="3130121" y="0"/>
                </a:lnTo>
                <a:lnTo>
                  <a:pt x="3130121" y="2751594"/>
                </a:lnTo>
                <a:lnTo>
                  <a:pt x="0" y="275159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994083" y="1053074"/>
            <a:ext cx="2525890" cy="1278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03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390378" y="1053074"/>
            <a:ext cx="13727764" cy="1278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Deep Neural Network 분석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747662" y="7996945"/>
            <a:ext cx="3895324" cy="412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분류분석 성능 지표 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142547" y="4111912"/>
            <a:ext cx="4827472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5등급 데이터로 학습 시 정확도 : </a:t>
            </a:r>
            <a:r>
              <a:rPr lang="en-US" sz="2000" b="1">
                <a:solidFill>
                  <a:srgbClr val="FF3131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41.50%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939271" y="6065917"/>
            <a:ext cx="3512107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f1 score  결과 값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524439" y="3113003"/>
            <a:ext cx="4827472" cy="6566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655"/>
              </a:lnSpc>
              <a:spcBef>
                <a:spcPct val="0"/>
              </a:spcBef>
            </a:pPr>
            <a:r>
              <a:rPr lang="en-US" sz="1897" u="none" strike="noStrike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X = [장르. 총스크린수. 관람객수, 등급]</a:t>
            </a:r>
          </a:p>
          <a:p>
            <a:pPr marL="0" lvl="0" indent="0" algn="l">
              <a:lnSpc>
                <a:spcPts val="2655"/>
              </a:lnSpc>
              <a:spcBef>
                <a:spcPct val="0"/>
              </a:spcBef>
            </a:pPr>
            <a:r>
              <a:rPr lang="en-US" sz="1897" u="none" strike="noStrike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y =관객수_등급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3014692" y="3200670"/>
            <a:ext cx="4827472" cy="471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5등급으로 학습 결과 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6"/>
          <p:cNvSpPr/>
          <p:nvPr/>
        </p:nvSpPr>
        <p:spPr>
          <a:xfrm>
            <a:off x="1875196" y="2610840"/>
            <a:ext cx="14537608" cy="0"/>
          </a:xfrm>
          <a:prstGeom prst="line">
            <a:avLst/>
          </a:prstGeom>
          <a:ln w="9525" cap="flat">
            <a:solidFill>
              <a:srgbClr val="7F90D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Freeform 7"/>
          <p:cNvSpPr/>
          <p:nvPr/>
        </p:nvSpPr>
        <p:spPr>
          <a:xfrm>
            <a:off x="7467551" y="3369707"/>
            <a:ext cx="3729003" cy="5636143"/>
          </a:xfrm>
          <a:custGeom>
            <a:avLst/>
            <a:gdLst/>
            <a:ahLst/>
            <a:cxnLst/>
            <a:rect l="l" t="t" r="r" b="b"/>
            <a:pathLst>
              <a:path w="3729003" h="5636143">
                <a:moveTo>
                  <a:pt x="0" y="0"/>
                </a:moveTo>
                <a:lnTo>
                  <a:pt x="3729003" y="0"/>
                </a:lnTo>
                <a:lnTo>
                  <a:pt x="3729003" y="5636143"/>
                </a:lnTo>
                <a:lnTo>
                  <a:pt x="0" y="563614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028696" y="3369707"/>
            <a:ext cx="5490677" cy="5776055"/>
          </a:xfrm>
          <a:custGeom>
            <a:avLst/>
            <a:gdLst/>
            <a:ahLst/>
            <a:cxnLst/>
            <a:rect l="l" t="t" r="r" b="b"/>
            <a:pathLst>
              <a:path w="5490677" h="5776055">
                <a:moveTo>
                  <a:pt x="0" y="0"/>
                </a:moveTo>
                <a:lnTo>
                  <a:pt x="5490677" y="0"/>
                </a:lnTo>
                <a:lnTo>
                  <a:pt x="5490677" y="5776055"/>
                </a:lnTo>
                <a:lnTo>
                  <a:pt x="0" y="57760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6519377" y="5482967"/>
            <a:ext cx="928620" cy="928620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7F90D4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165100"/>
              <a:ext cx="711200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994083" y="1053074"/>
            <a:ext cx="2525890" cy="1278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04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390378" y="1053074"/>
            <a:ext cx="13727764" cy="1278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fastAPI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1688573" y="3777207"/>
            <a:ext cx="6219471" cy="2656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20"/>
              </a:lnSpc>
            </a:pPr>
            <a:r>
              <a:rPr lang="en-US" sz="2300" b="1" dirty="0">
                <a:solidFill>
                  <a:srgbClr val="FF3131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① </a:t>
            </a:r>
            <a:r>
              <a:rPr lang="en-US" sz="2300" b="1" dirty="0" err="1">
                <a:solidFill>
                  <a:srgbClr val="FF3131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독립변수</a:t>
            </a:r>
            <a:r>
              <a:rPr lang="en-US" sz="2300" b="1" dirty="0">
                <a:solidFill>
                  <a:srgbClr val="FF3131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</a:p>
          <a:p>
            <a:pPr algn="l">
              <a:lnSpc>
                <a:spcPts val="3726"/>
              </a:lnSpc>
            </a:pPr>
            <a:r>
              <a:rPr lang="en-US" sz="2300" b="1" dirty="0" err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장르</a:t>
            </a:r>
            <a:r>
              <a:rPr lang="en-US" sz="23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: select </a:t>
            </a:r>
            <a:r>
              <a:rPr lang="en-US" sz="2300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option으로</a:t>
            </a:r>
            <a:r>
              <a:rPr lang="en-US" sz="23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20개의 </a:t>
            </a:r>
            <a:r>
              <a:rPr lang="en-US" sz="2300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장르가</a:t>
            </a:r>
            <a:r>
              <a:rPr lang="en-US" sz="23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</a:t>
            </a:r>
            <a:r>
              <a:rPr lang="en-US" sz="2300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나열</a:t>
            </a:r>
            <a:endParaRPr lang="en-US" sz="2300" dirty="0">
              <a:solidFill>
                <a:srgbClr val="000000"/>
              </a:solidFill>
              <a:latin typeface="각진펜"/>
              <a:ea typeface="각진펜"/>
              <a:cs typeface="각진펜"/>
              <a:sym typeface="각진펜"/>
            </a:endParaRPr>
          </a:p>
          <a:p>
            <a:pPr algn="l">
              <a:lnSpc>
                <a:spcPts val="3726"/>
              </a:lnSpc>
            </a:pPr>
            <a:r>
              <a:rPr lang="en-US" sz="2300" b="1" dirty="0" err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오픈</a:t>
            </a:r>
            <a:r>
              <a:rPr lang="en-US" sz="23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  <a:r>
              <a:rPr lang="en-US" sz="2300" b="1" dirty="0" err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스크린</a:t>
            </a:r>
            <a:r>
              <a:rPr lang="en-US" sz="23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수</a:t>
            </a:r>
            <a:r>
              <a:rPr lang="en-US" sz="23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: </a:t>
            </a:r>
            <a:r>
              <a:rPr lang="en-US" sz="2300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영화</a:t>
            </a:r>
            <a:r>
              <a:rPr lang="en-US" sz="23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</a:t>
            </a:r>
            <a:r>
              <a:rPr lang="en-US" sz="2300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개봉전</a:t>
            </a:r>
            <a:r>
              <a:rPr lang="en-US" sz="23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</a:t>
            </a:r>
            <a:r>
              <a:rPr lang="en-US" sz="2300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스크린수</a:t>
            </a:r>
            <a:r>
              <a:rPr lang="en-US" sz="23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(</a:t>
            </a:r>
            <a:r>
              <a:rPr lang="en-US" sz="2300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예상</a:t>
            </a:r>
            <a:r>
              <a:rPr lang="en-US" sz="23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)</a:t>
            </a:r>
          </a:p>
          <a:p>
            <a:pPr algn="l">
              <a:lnSpc>
                <a:spcPts val="3726"/>
              </a:lnSpc>
            </a:pPr>
            <a:r>
              <a:rPr lang="en-US" sz="2300" b="1" dirty="0" err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예측</a:t>
            </a:r>
            <a:r>
              <a:rPr lang="en-US" sz="23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  <a:r>
              <a:rPr lang="en-US" sz="2300" b="1" dirty="0" err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관람객</a:t>
            </a:r>
            <a:r>
              <a:rPr lang="en-US" sz="23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수</a:t>
            </a:r>
            <a:r>
              <a:rPr lang="en-US" sz="23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: </a:t>
            </a:r>
            <a:r>
              <a:rPr lang="en-US" sz="2300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손익분기점</a:t>
            </a:r>
            <a:r>
              <a:rPr lang="en-US" sz="23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</a:t>
            </a:r>
            <a:r>
              <a:rPr lang="en-US" sz="2300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기준으로</a:t>
            </a:r>
            <a:r>
              <a:rPr lang="en-US" sz="23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(</a:t>
            </a:r>
            <a:r>
              <a:rPr lang="en-US" sz="2300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예상</a:t>
            </a:r>
            <a:r>
              <a:rPr lang="en-US" sz="23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)</a:t>
            </a:r>
          </a:p>
          <a:p>
            <a:pPr algn="l">
              <a:lnSpc>
                <a:spcPts val="3726"/>
              </a:lnSpc>
            </a:pPr>
            <a:r>
              <a:rPr lang="en-US" sz="2300" b="1" dirty="0" err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관람</a:t>
            </a:r>
            <a:r>
              <a:rPr lang="en-US" sz="23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  <a:r>
              <a:rPr lang="en-US" sz="2300" b="1" dirty="0" err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등급</a:t>
            </a:r>
            <a:r>
              <a:rPr lang="en-US" sz="23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: select </a:t>
            </a:r>
            <a:r>
              <a:rPr lang="en-US" sz="2300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option으로</a:t>
            </a:r>
            <a:r>
              <a:rPr lang="en-US" sz="23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4개의 </a:t>
            </a:r>
            <a:r>
              <a:rPr lang="en-US" sz="2300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등급이</a:t>
            </a:r>
            <a:r>
              <a:rPr lang="en-US" sz="23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</a:t>
            </a:r>
            <a:r>
              <a:rPr lang="en-US" sz="2300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나열</a:t>
            </a:r>
            <a:endParaRPr lang="en-US" sz="2300" dirty="0">
              <a:solidFill>
                <a:srgbClr val="000000"/>
              </a:solidFill>
              <a:latin typeface="각진펜"/>
              <a:ea typeface="각진펜"/>
              <a:cs typeface="각진펜"/>
              <a:sym typeface="각진펜"/>
            </a:endParaRPr>
          </a:p>
          <a:p>
            <a:pPr algn="l">
              <a:lnSpc>
                <a:spcPts val="3220"/>
              </a:lnSpc>
              <a:spcBef>
                <a:spcPct val="0"/>
              </a:spcBef>
            </a:pPr>
            <a:endParaRPr lang="en-US" sz="2300" dirty="0">
              <a:solidFill>
                <a:srgbClr val="000000"/>
              </a:solidFill>
              <a:latin typeface="각진펜"/>
              <a:ea typeface="각진펜"/>
              <a:cs typeface="각진펜"/>
              <a:sym typeface="각진펜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1688573" y="6662012"/>
            <a:ext cx="6219471" cy="1722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20"/>
              </a:lnSpc>
            </a:pPr>
            <a:r>
              <a:rPr lang="en-US" sz="2300" b="1" dirty="0">
                <a:solidFill>
                  <a:srgbClr val="FF3131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② </a:t>
            </a:r>
            <a:r>
              <a:rPr lang="en-US" sz="2300" b="1" dirty="0" err="1">
                <a:solidFill>
                  <a:srgbClr val="FF3131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종속변수</a:t>
            </a:r>
            <a:r>
              <a:rPr lang="en-US" sz="2300" b="1" dirty="0">
                <a:solidFill>
                  <a:srgbClr val="FF3131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</a:p>
          <a:p>
            <a:pPr algn="l">
              <a:lnSpc>
                <a:spcPts val="3726"/>
              </a:lnSpc>
            </a:pPr>
            <a:r>
              <a:rPr lang="en-US" sz="2300" b="1" dirty="0" err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예측된</a:t>
            </a:r>
            <a:r>
              <a:rPr lang="en-US" sz="23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  <a:r>
              <a:rPr lang="en-US" sz="2300" b="1" dirty="0" err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계절</a:t>
            </a:r>
            <a:r>
              <a:rPr lang="en-US" sz="23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: </a:t>
            </a:r>
            <a:r>
              <a:rPr lang="en-US" sz="2300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독립변수</a:t>
            </a:r>
            <a:r>
              <a:rPr lang="en-US" sz="23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</a:t>
            </a:r>
            <a:r>
              <a:rPr lang="en-US" sz="2300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입력</a:t>
            </a:r>
            <a:r>
              <a:rPr lang="en-US" sz="23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</a:t>
            </a:r>
            <a:r>
              <a:rPr lang="en-US" sz="2300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기준으로</a:t>
            </a:r>
            <a:r>
              <a:rPr lang="en-US" sz="23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</a:t>
            </a:r>
            <a:r>
              <a:rPr lang="en-US" sz="2300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영화</a:t>
            </a:r>
            <a:r>
              <a:rPr lang="en-US" sz="23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</a:t>
            </a:r>
            <a:r>
              <a:rPr lang="en-US" sz="2300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개봉</a:t>
            </a:r>
            <a:r>
              <a:rPr lang="en-US" sz="23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</a:t>
            </a:r>
          </a:p>
          <a:p>
            <a:pPr algn="ctr">
              <a:lnSpc>
                <a:spcPts val="3726"/>
              </a:lnSpc>
            </a:pPr>
            <a:r>
              <a:rPr lang="en-US" sz="2300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계절</a:t>
            </a:r>
            <a:r>
              <a:rPr lang="en-US" sz="23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</a:t>
            </a:r>
            <a:r>
              <a:rPr lang="en-US" sz="2300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예측</a:t>
            </a:r>
            <a:endParaRPr lang="en-US" sz="2300" dirty="0">
              <a:solidFill>
                <a:srgbClr val="000000"/>
              </a:solidFill>
              <a:latin typeface="각진펜"/>
              <a:ea typeface="각진펜"/>
              <a:cs typeface="각진펜"/>
              <a:sym typeface="각진펜"/>
            </a:endParaRPr>
          </a:p>
          <a:p>
            <a:pPr algn="ctr">
              <a:lnSpc>
                <a:spcPts val="3220"/>
              </a:lnSpc>
              <a:spcBef>
                <a:spcPct val="0"/>
              </a:spcBef>
            </a:pPr>
            <a:endParaRPr lang="en-US" sz="2300" dirty="0">
              <a:solidFill>
                <a:srgbClr val="000000"/>
              </a:solidFill>
              <a:latin typeface="각진펜"/>
              <a:ea typeface="각진펜"/>
              <a:cs typeface="각진펜"/>
              <a:sym typeface="각진펜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1D39D53-7CA2-4D4F-AA22-6F5B87EC9F54}"/>
              </a:ext>
            </a:extLst>
          </p:cNvPr>
          <p:cNvSpPr/>
          <p:nvPr/>
        </p:nvSpPr>
        <p:spPr>
          <a:xfrm>
            <a:off x="1219200" y="4381500"/>
            <a:ext cx="5105400" cy="8401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97F8395-848E-46BD-8A40-0E3C3F1B7EB9}"/>
              </a:ext>
            </a:extLst>
          </p:cNvPr>
          <p:cNvSpPr/>
          <p:nvPr/>
        </p:nvSpPr>
        <p:spPr>
          <a:xfrm>
            <a:off x="1219200" y="5374081"/>
            <a:ext cx="5105400" cy="8401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B5255B9-19F5-466D-8B96-2444430D6F5E}"/>
              </a:ext>
            </a:extLst>
          </p:cNvPr>
          <p:cNvSpPr/>
          <p:nvPr/>
        </p:nvSpPr>
        <p:spPr>
          <a:xfrm>
            <a:off x="1219200" y="6368319"/>
            <a:ext cx="5105400" cy="8401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1DF1F5E-5AE1-409F-B002-3E78DB28A60E}"/>
              </a:ext>
            </a:extLst>
          </p:cNvPr>
          <p:cNvSpPr/>
          <p:nvPr/>
        </p:nvSpPr>
        <p:spPr>
          <a:xfrm>
            <a:off x="1219200" y="7362557"/>
            <a:ext cx="5105400" cy="8401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A8F0E63-CE96-4EDB-BCCC-53F339BCF37C}"/>
              </a:ext>
            </a:extLst>
          </p:cNvPr>
          <p:cNvSpPr/>
          <p:nvPr/>
        </p:nvSpPr>
        <p:spPr>
          <a:xfrm>
            <a:off x="7564634" y="7647156"/>
            <a:ext cx="3305461" cy="68654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AB8612B-9851-4FD1-A4C1-DA321F9E446B}"/>
              </a:ext>
            </a:extLst>
          </p:cNvPr>
          <p:cNvSpPr txBox="1"/>
          <p:nvPr/>
        </p:nvSpPr>
        <p:spPr>
          <a:xfrm>
            <a:off x="821865" y="3750474"/>
            <a:ext cx="413653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000" b="1" dirty="0">
                <a:solidFill>
                  <a:srgbClr val="FF3131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①</a:t>
            </a:r>
            <a:endParaRPr lang="ko-KR" altLang="en-US" sz="30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775D365-44EE-462C-BA5F-66E54248035C}"/>
              </a:ext>
            </a:extLst>
          </p:cNvPr>
          <p:cNvSpPr txBox="1"/>
          <p:nvPr/>
        </p:nvSpPr>
        <p:spPr>
          <a:xfrm>
            <a:off x="7125093" y="7062381"/>
            <a:ext cx="41365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b="1" dirty="0">
                <a:solidFill>
                  <a:srgbClr val="FF3131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②</a:t>
            </a:r>
            <a:endParaRPr lang="ko-KR" altLang="en-US" sz="300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6"/>
          <p:cNvSpPr/>
          <p:nvPr/>
        </p:nvSpPr>
        <p:spPr>
          <a:xfrm>
            <a:off x="1875196" y="2610840"/>
            <a:ext cx="14537608" cy="0"/>
          </a:xfrm>
          <a:prstGeom prst="line">
            <a:avLst/>
          </a:prstGeom>
          <a:ln w="9525" cap="flat">
            <a:solidFill>
              <a:srgbClr val="7F90D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TextBox 7"/>
          <p:cNvSpPr txBox="1"/>
          <p:nvPr/>
        </p:nvSpPr>
        <p:spPr>
          <a:xfrm>
            <a:off x="1994083" y="1053074"/>
            <a:ext cx="2525890" cy="1278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05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390378" y="1053074"/>
            <a:ext cx="13727764" cy="1278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결론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299374" y="3532786"/>
            <a:ext cx="2389225" cy="669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sz="3999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연구 결과</a:t>
            </a:r>
          </a:p>
        </p:txBody>
      </p:sp>
      <p:graphicFrame>
        <p:nvGraphicFramePr>
          <p:cNvPr id="10" name="Table 10"/>
          <p:cNvGraphicFramePr>
            <a:graphicFrameLocks noGrp="1"/>
          </p:cNvGraphicFramePr>
          <p:nvPr/>
        </p:nvGraphicFramePr>
        <p:xfrm>
          <a:off x="4944151" y="3599461"/>
          <a:ext cx="11044475" cy="4623360"/>
        </p:xfrm>
        <a:graphic>
          <a:graphicData uri="http://schemas.openxmlformats.org/drawingml/2006/table">
            <a:tbl>
              <a:tblPr/>
              <a:tblGrid>
                <a:gridCol w="32204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239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68332">
                <a:tc rowSpan="2"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각진펜 Bold"/>
                          <a:ea typeface="각진펜 Bold"/>
                          <a:cs typeface="각진펜 Bold"/>
                          <a:sym typeface="각진펜 Bold"/>
                        </a:rPr>
                        <a:t>관객 수와 스크린 수의 관계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각진펜 Bold"/>
                          <a:ea typeface="각진펜 Bold"/>
                          <a:cs typeface="각진펜 Bold"/>
                          <a:sym typeface="각진펜 Bold"/>
                        </a:rPr>
                        <a:t>스크린 수와 관객 수 사이의 상관계수 0.4 양의 상관관계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68332">
                <a:tc vMerge="1"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각진펜 Bold"/>
                          <a:ea typeface="각진펜 Bold"/>
                          <a:cs typeface="각진펜 Bold"/>
                          <a:sym typeface="각진펜 Bold"/>
                        </a:rPr>
                        <a:t>관객 수와 스크린 수의 관계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각진펜 Bold"/>
                          <a:ea typeface="각진펜 Bold"/>
                          <a:cs typeface="각진펜 Bold"/>
                          <a:sym typeface="각진펜 Bold"/>
                        </a:rPr>
                        <a:t>스크린 수가 증가할수록 관객 수가 증가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68332">
                <a:tc rowSpan="2"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각진펜 Bold"/>
                          <a:ea typeface="각진펜 Bold"/>
                          <a:cs typeface="각진펜 Bold"/>
                          <a:sym typeface="각진펜 Bold"/>
                        </a:rPr>
                        <a:t>특정 장르 분석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각진펜 Bold"/>
                          <a:ea typeface="각진펜 Bold"/>
                          <a:cs typeface="각진펜 Bold"/>
                          <a:sym typeface="각진펜 Bold"/>
                        </a:rPr>
                        <a:t>드라마와 애니메이션은 개봉작 수가 가장  많아 대중적인 장르로 보임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68332">
                <a:tc vMerge="1"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각진펜 Bold"/>
                          <a:ea typeface="각진펜 Bold"/>
                          <a:cs typeface="각진펜 Bold"/>
                          <a:sym typeface="각진펜 Bold"/>
                        </a:rPr>
                        <a:t>특정 장르 분석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각진펜 Bold"/>
                          <a:ea typeface="각진펜 Bold"/>
                          <a:cs typeface="각진펜 Bold"/>
                          <a:sym typeface="각진펜 Bold"/>
                        </a:rPr>
                        <a:t>사극 장르는 개봉작 수는 적지만 평균 관객 수가 높음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75016">
                <a:tc rowSpan="2"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각진펜 Bold"/>
                          <a:ea typeface="각진펜 Bold"/>
                          <a:cs typeface="각진펜 Bold"/>
                          <a:sym typeface="각진펜 Bold"/>
                        </a:rPr>
                        <a:t>개봉 시기 트렌드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각진펜 Bold"/>
                          <a:ea typeface="각진펜 Bold"/>
                          <a:cs typeface="각진펜 Bold"/>
                          <a:sym typeface="각진펜 Bold"/>
                        </a:rPr>
                        <a:t>여름 (7~8월) 시즌에는 관객 수 증가 경향이 보임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75016">
                <a:tc vMerge="1"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각진펜 Bold"/>
                          <a:ea typeface="각진펜 Bold"/>
                          <a:cs typeface="각진펜 Bold"/>
                          <a:sym typeface="각진펜 Bold"/>
                        </a:rPr>
                        <a:t>개봉 시기 트렌드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각진펜 Bold"/>
                          <a:ea typeface="각진펜 Bold"/>
                          <a:cs typeface="각진펜 Bold"/>
                          <a:sym typeface="각진펜 Bold"/>
                        </a:rPr>
                        <a:t>11월과 연말에 개봉작이 집중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6"/>
          <p:cNvSpPr/>
          <p:nvPr/>
        </p:nvSpPr>
        <p:spPr>
          <a:xfrm>
            <a:off x="1875196" y="2610840"/>
            <a:ext cx="14537608" cy="0"/>
          </a:xfrm>
          <a:prstGeom prst="line">
            <a:avLst/>
          </a:prstGeom>
          <a:ln w="9525" cap="flat">
            <a:solidFill>
              <a:srgbClr val="7F90D4"/>
            </a:solidFill>
            <a:prstDash val="solid"/>
            <a:headEnd type="none" w="sm" len="sm"/>
            <a:tailEnd type="none" w="sm" len="sm"/>
          </a:ln>
        </p:spPr>
      </p:sp>
      <p:graphicFrame>
        <p:nvGraphicFramePr>
          <p:cNvPr id="7" name="Table 7"/>
          <p:cNvGraphicFramePr>
            <a:graphicFrameLocks noGrp="1"/>
          </p:cNvGraphicFramePr>
          <p:nvPr/>
        </p:nvGraphicFramePr>
        <p:xfrm>
          <a:off x="4519973" y="3583456"/>
          <a:ext cx="11892831" cy="4931052"/>
        </p:xfrm>
        <a:graphic>
          <a:graphicData uri="http://schemas.openxmlformats.org/drawingml/2006/table">
            <a:tbl>
              <a:tblPr/>
              <a:tblGrid>
                <a:gridCol w="32196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731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67933">
                <a:tc rowSpan="2"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각진펜 Bold"/>
                          <a:ea typeface="각진펜 Bold"/>
                          <a:cs typeface="각진펜 Bold"/>
                          <a:sym typeface="각진펜 Bold"/>
                        </a:rPr>
                        <a:t>데이터 기반 전략 수립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각진펜 Bold"/>
                          <a:ea typeface="각진펜 Bold"/>
                          <a:cs typeface="각진펜 Bold"/>
                          <a:sym typeface="각진펜 Bold"/>
                        </a:rPr>
                        <a:t>계절별 트렌드와 장르 선호도를 분석하여 맞춤형 영화 제작 및 마케팅 전략 마련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67933">
                <a:tc vMerge="1"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각진펜 Bold"/>
                          <a:ea typeface="각진펜 Bold"/>
                          <a:cs typeface="각진펜 Bold"/>
                          <a:sym typeface="각진펜 Bold"/>
                        </a:rPr>
                        <a:t>데이터 기반 전략 수립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각진펜 Bold"/>
                          <a:ea typeface="각진펜 Bold"/>
                          <a:cs typeface="각진펜 Bold"/>
                          <a:sym typeface="각진펜 Bold"/>
                        </a:rPr>
                        <a:t>관객 집중도가 높은 장르 (사극)와 시기(11월, 연말)를 활용한 배급 전략 최적화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67933">
                <a:tc rowSpan="2"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각진펜 Bold"/>
                          <a:ea typeface="각진펜 Bold"/>
                          <a:cs typeface="각진펜 Bold"/>
                          <a:sym typeface="각진펜 Bold"/>
                        </a:rPr>
                        <a:t>딥러닝 결과 활용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각진펜 Bold"/>
                          <a:ea typeface="각진펜 Bold"/>
                          <a:cs typeface="각진펜 Bold"/>
                          <a:sym typeface="각진펜 Bold"/>
                        </a:rPr>
                        <a:t>딥러닝 예측 결과를 기반으로 개봉 시기와 장르 선정에 대한 의사 결정 강화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67933">
                <a:tc vMerge="1"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각진펜 Bold"/>
                          <a:ea typeface="각진펜 Bold"/>
                          <a:cs typeface="각진펜 Bold"/>
                          <a:sym typeface="각진펜 Bold"/>
                        </a:rPr>
                        <a:t>딥러닝 결과 활용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각진펜 Bold"/>
                          <a:ea typeface="각진펜 Bold"/>
                          <a:cs typeface="각진펜 Bold"/>
                          <a:sym typeface="각진펜 Bold"/>
                        </a:rPr>
                        <a:t>데이터 증폭을 통해 모델의 정확도와 신뢰도 개선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74614">
                <a:tc rowSpan="2"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각진펜 Bold"/>
                          <a:ea typeface="각진펜 Bold"/>
                          <a:cs typeface="각진펜 Bold"/>
                          <a:sym typeface="각진펜 Bold"/>
                        </a:rPr>
                        <a:t>추가 연구 및 개선 방안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각진펜 Bold"/>
                          <a:ea typeface="각진펜 Bold"/>
                          <a:cs typeface="각진펜 Bold"/>
                          <a:sym typeface="각진펜 Bold"/>
                        </a:rPr>
                        <a:t>데이터 양 확대 및 새로운 변수 생성으로 예측 정확도를 높이는 연구 필요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84706">
                <a:tc vMerge="1"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각진펜 Bold"/>
                          <a:ea typeface="각진펜 Bold"/>
                          <a:cs typeface="각진펜 Bold"/>
                          <a:sym typeface="각진펜 Bold"/>
                        </a:rPr>
                        <a:t>추가 연구 및 개선 방안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각진펜 Bold"/>
                          <a:ea typeface="각진펜 Bold"/>
                          <a:cs typeface="각진펜 Bold"/>
                          <a:sym typeface="각진펜 Bold"/>
                        </a:rPr>
                        <a:t>트렌드 영화 ,지역별 영화 관람 패턴 등 외부 데이터를 결합하여 보다 </a:t>
                      </a:r>
                      <a:endParaRPr lang="en-US" sz="1100"/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각진펜 Bold"/>
                          <a:ea typeface="각진펜 Bold"/>
                          <a:cs typeface="각진펜 Bold"/>
                          <a:sym typeface="각진펜 Bold"/>
                        </a:rPr>
                        <a:t>풍부한 인사이트 도출 가능 </a:t>
                      </a: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8" name="TextBox 8"/>
          <p:cNvSpPr txBox="1"/>
          <p:nvPr/>
        </p:nvSpPr>
        <p:spPr>
          <a:xfrm>
            <a:off x="1994083" y="1053074"/>
            <a:ext cx="2525890" cy="1278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05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390378" y="1053074"/>
            <a:ext cx="13727764" cy="1278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결론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875196" y="3516781"/>
            <a:ext cx="2389225" cy="1374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sz="3999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시사점 및 개선방안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6"/>
          <p:cNvSpPr/>
          <p:nvPr/>
        </p:nvSpPr>
        <p:spPr>
          <a:xfrm>
            <a:off x="1875196" y="2610840"/>
            <a:ext cx="14537608" cy="0"/>
          </a:xfrm>
          <a:prstGeom prst="line">
            <a:avLst/>
          </a:prstGeom>
          <a:ln w="9525" cap="flat">
            <a:solidFill>
              <a:srgbClr val="7F90D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TextBox 7"/>
          <p:cNvSpPr txBox="1"/>
          <p:nvPr/>
        </p:nvSpPr>
        <p:spPr>
          <a:xfrm>
            <a:off x="1994083" y="1053074"/>
            <a:ext cx="2525890" cy="1278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05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390378" y="1053074"/>
            <a:ext cx="6967659" cy="1278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데이터 사용출처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2031890" y="2969597"/>
            <a:ext cx="14224220" cy="954007"/>
            <a:chOff x="0" y="0"/>
            <a:chExt cx="3746297" cy="251261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746297" cy="251261"/>
            </a:xfrm>
            <a:custGeom>
              <a:avLst/>
              <a:gdLst/>
              <a:ahLst/>
              <a:cxnLst/>
              <a:rect l="l" t="t" r="r" b="b"/>
              <a:pathLst>
                <a:path w="3746297" h="251261">
                  <a:moveTo>
                    <a:pt x="8164" y="0"/>
                  </a:moveTo>
                  <a:lnTo>
                    <a:pt x="3738133" y="0"/>
                  </a:lnTo>
                  <a:cubicBezTo>
                    <a:pt x="3740298" y="0"/>
                    <a:pt x="3742375" y="860"/>
                    <a:pt x="3743906" y="2391"/>
                  </a:cubicBezTo>
                  <a:cubicBezTo>
                    <a:pt x="3745437" y="3922"/>
                    <a:pt x="3746297" y="5999"/>
                    <a:pt x="3746297" y="8164"/>
                  </a:cubicBezTo>
                  <a:lnTo>
                    <a:pt x="3746297" y="243097"/>
                  </a:lnTo>
                  <a:cubicBezTo>
                    <a:pt x="3746297" y="245262"/>
                    <a:pt x="3745437" y="247339"/>
                    <a:pt x="3743906" y="248870"/>
                  </a:cubicBezTo>
                  <a:cubicBezTo>
                    <a:pt x="3742375" y="250401"/>
                    <a:pt x="3740298" y="251261"/>
                    <a:pt x="3738133" y="251261"/>
                  </a:cubicBezTo>
                  <a:lnTo>
                    <a:pt x="8164" y="251261"/>
                  </a:lnTo>
                  <a:cubicBezTo>
                    <a:pt x="5999" y="251261"/>
                    <a:pt x="3922" y="250401"/>
                    <a:pt x="2391" y="248870"/>
                  </a:cubicBezTo>
                  <a:cubicBezTo>
                    <a:pt x="860" y="247339"/>
                    <a:pt x="0" y="245262"/>
                    <a:pt x="0" y="243097"/>
                  </a:cubicBezTo>
                  <a:lnTo>
                    <a:pt x="0" y="8164"/>
                  </a:lnTo>
                  <a:cubicBezTo>
                    <a:pt x="0" y="5999"/>
                    <a:pt x="860" y="3922"/>
                    <a:pt x="2391" y="2391"/>
                  </a:cubicBezTo>
                  <a:cubicBezTo>
                    <a:pt x="3922" y="860"/>
                    <a:pt x="5999" y="0"/>
                    <a:pt x="8164" y="0"/>
                  </a:cubicBezTo>
                  <a:close/>
                </a:path>
              </a:pathLst>
            </a:custGeom>
            <a:solidFill>
              <a:srgbClr val="F0EAEB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3746297" cy="2893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r>
                <a:rPr lang="en-US" sz="2500" b="1" dirty="0">
                  <a:solidFill>
                    <a:srgbClr val="000000"/>
                  </a:solidFill>
                  <a:latin typeface="각진펜"/>
                  <a:ea typeface="각진펜"/>
                  <a:cs typeface="각진펜"/>
                  <a:sym typeface="각진펜"/>
                </a:rPr>
                <a:t>KOFIC </a:t>
              </a:r>
              <a:r>
                <a:rPr lang="en-US" sz="2500" b="1" dirty="0" err="1">
                  <a:solidFill>
                    <a:srgbClr val="000000"/>
                  </a:solidFill>
                  <a:latin typeface="각진펜"/>
                  <a:ea typeface="각진펜"/>
                  <a:cs typeface="각진펜"/>
                  <a:sym typeface="각진펜"/>
                </a:rPr>
                <a:t>영화진흥위원회</a:t>
              </a:r>
              <a:r>
                <a:rPr lang="en-US" sz="2500" b="1" dirty="0">
                  <a:solidFill>
                    <a:srgbClr val="000000"/>
                  </a:solidFill>
                  <a:latin typeface="각진펜"/>
                  <a:ea typeface="각진펜"/>
                  <a:cs typeface="각진펜"/>
                  <a:sym typeface="각진펜"/>
                </a:rPr>
                <a:t> : https://www.kofic.or.kr/kofic/business/main/main.do</a:t>
              </a:r>
            </a:p>
          </p:txBody>
        </p:sp>
      </p:grpSp>
      <p:sp>
        <p:nvSpPr>
          <p:cNvPr id="12" name="Freeform 12"/>
          <p:cNvSpPr/>
          <p:nvPr/>
        </p:nvSpPr>
        <p:spPr>
          <a:xfrm>
            <a:off x="2031890" y="4561779"/>
            <a:ext cx="14224220" cy="4302827"/>
          </a:xfrm>
          <a:custGeom>
            <a:avLst/>
            <a:gdLst/>
            <a:ahLst/>
            <a:cxnLst/>
            <a:rect l="l" t="t" r="r" b="b"/>
            <a:pathLst>
              <a:path w="14224220" h="4302827">
                <a:moveTo>
                  <a:pt x="0" y="0"/>
                </a:moveTo>
                <a:lnTo>
                  <a:pt x="14224220" y="0"/>
                </a:lnTo>
                <a:lnTo>
                  <a:pt x="14224220" y="4302827"/>
                </a:lnTo>
                <a:lnTo>
                  <a:pt x="0" y="43028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6"/>
          <p:cNvSpPr/>
          <p:nvPr/>
        </p:nvSpPr>
        <p:spPr>
          <a:xfrm>
            <a:off x="1875196" y="2610840"/>
            <a:ext cx="14537608" cy="0"/>
          </a:xfrm>
          <a:prstGeom prst="line">
            <a:avLst/>
          </a:prstGeom>
          <a:ln w="9525" cap="flat">
            <a:solidFill>
              <a:srgbClr val="7F90D4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7" name="Group 7"/>
          <p:cNvGrpSpPr/>
          <p:nvPr/>
        </p:nvGrpSpPr>
        <p:grpSpPr>
          <a:xfrm>
            <a:off x="2453922" y="2891828"/>
            <a:ext cx="5775220" cy="954007"/>
            <a:chOff x="0" y="0"/>
            <a:chExt cx="1521046" cy="251261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521046" cy="251261"/>
            </a:xfrm>
            <a:custGeom>
              <a:avLst/>
              <a:gdLst/>
              <a:ahLst/>
              <a:cxnLst/>
              <a:rect l="l" t="t" r="r" b="b"/>
              <a:pathLst>
                <a:path w="1521046" h="251261">
                  <a:moveTo>
                    <a:pt x="20108" y="0"/>
                  </a:moveTo>
                  <a:lnTo>
                    <a:pt x="1500938" y="0"/>
                  </a:lnTo>
                  <a:cubicBezTo>
                    <a:pt x="1506271" y="0"/>
                    <a:pt x="1511385" y="2119"/>
                    <a:pt x="1515156" y="5890"/>
                  </a:cubicBezTo>
                  <a:cubicBezTo>
                    <a:pt x="1518927" y="9661"/>
                    <a:pt x="1521046" y="14775"/>
                    <a:pt x="1521046" y="20108"/>
                  </a:cubicBezTo>
                  <a:lnTo>
                    <a:pt x="1521046" y="231153"/>
                  </a:lnTo>
                  <a:cubicBezTo>
                    <a:pt x="1521046" y="236486"/>
                    <a:pt x="1518927" y="241601"/>
                    <a:pt x="1515156" y="245372"/>
                  </a:cubicBezTo>
                  <a:cubicBezTo>
                    <a:pt x="1511385" y="249143"/>
                    <a:pt x="1506271" y="251261"/>
                    <a:pt x="1500938" y="251261"/>
                  </a:cubicBezTo>
                  <a:lnTo>
                    <a:pt x="20108" y="251261"/>
                  </a:lnTo>
                  <a:cubicBezTo>
                    <a:pt x="14775" y="251261"/>
                    <a:pt x="9661" y="249143"/>
                    <a:pt x="5890" y="245372"/>
                  </a:cubicBezTo>
                  <a:cubicBezTo>
                    <a:pt x="2119" y="241601"/>
                    <a:pt x="0" y="236486"/>
                    <a:pt x="0" y="231153"/>
                  </a:cubicBezTo>
                  <a:lnTo>
                    <a:pt x="0" y="20108"/>
                  </a:lnTo>
                  <a:cubicBezTo>
                    <a:pt x="0" y="14775"/>
                    <a:pt x="2119" y="9661"/>
                    <a:pt x="5890" y="5890"/>
                  </a:cubicBezTo>
                  <a:cubicBezTo>
                    <a:pt x="9661" y="2119"/>
                    <a:pt x="14775" y="0"/>
                    <a:pt x="20108" y="0"/>
                  </a:cubicBezTo>
                  <a:close/>
                </a:path>
              </a:pathLst>
            </a:custGeom>
            <a:solidFill>
              <a:srgbClr val="F0EAEB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1521046" cy="2893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r>
                <a:rPr lang="en-US" sz="2199" b="1" dirty="0" err="1">
                  <a:solidFill>
                    <a:srgbClr val="000000"/>
                  </a:solidFill>
                  <a:latin typeface="각진펜" panose="020B0600000101010101" charset="-127"/>
                  <a:ea typeface="각진펜" panose="020B0600000101010101" charset="-127"/>
                  <a:cs typeface="각진펜 Bold"/>
                  <a:sym typeface="각진펜 Bold"/>
                </a:rPr>
                <a:t>naver</a:t>
              </a:r>
              <a:r>
                <a:rPr lang="en-US" sz="2199" b="1" dirty="0">
                  <a:solidFill>
                    <a:srgbClr val="000000"/>
                  </a:solidFill>
                  <a:latin typeface="각진펜" panose="020B0600000101010101" charset="-127"/>
                  <a:ea typeface="각진펜" panose="020B0600000101010101" charset="-127"/>
                  <a:cs typeface="각진펜 Bold"/>
                  <a:sym typeface="각진펜 Bold"/>
                </a:rPr>
                <a:t> : https://www.naver.com (</a:t>
              </a:r>
              <a:r>
                <a:rPr lang="en-US" sz="2199" b="1" dirty="0" err="1">
                  <a:solidFill>
                    <a:srgbClr val="000000"/>
                  </a:solidFill>
                  <a:latin typeface="각진펜" panose="020B0600000101010101" charset="-127"/>
                  <a:ea typeface="각진펜" panose="020B0600000101010101" charset="-127"/>
                  <a:cs typeface="각진펜 Bold"/>
                  <a:sym typeface="각진펜 Bold"/>
                </a:rPr>
                <a:t>영화</a:t>
              </a:r>
              <a:r>
                <a:rPr lang="en-US" sz="2199" b="1" dirty="0">
                  <a:solidFill>
                    <a:srgbClr val="000000"/>
                  </a:solidFill>
                  <a:latin typeface="각진펜" panose="020B0600000101010101" charset="-127"/>
                  <a:ea typeface="각진펜" panose="020B0600000101010101" charset="-127"/>
                  <a:cs typeface="각진펜 Bold"/>
                  <a:sym typeface="각진펜 Bold"/>
                </a:rPr>
                <a:t> </a:t>
              </a:r>
              <a:r>
                <a:rPr lang="en-US" sz="2199" b="1" dirty="0" err="1">
                  <a:solidFill>
                    <a:srgbClr val="000000"/>
                  </a:solidFill>
                  <a:latin typeface="각진펜" panose="020B0600000101010101" charset="-127"/>
                  <a:ea typeface="각진펜" panose="020B0600000101010101" charset="-127"/>
                  <a:cs typeface="각진펜 Bold"/>
                  <a:sym typeface="각진펜 Bold"/>
                </a:rPr>
                <a:t>평점</a:t>
              </a:r>
              <a:r>
                <a:rPr lang="en-US" sz="2199" b="1" dirty="0">
                  <a:solidFill>
                    <a:srgbClr val="000000"/>
                  </a:solidFill>
                  <a:latin typeface="각진펜" panose="020B0600000101010101" charset="-127"/>
                  <a:ea typeface="각진펜" panose="020B0600000101010101" charset="-127"/>
                  <a:cs typeface="각진펜 Bold"/>
                  <a:sym typeface="각진펜 Bold"/>
                </a:rPr>
                <a:t>)</a:t>
              </a:r>
            </a:p>
          </p:txBody>
        </p:sp>
      </p:grpSp>
      <p:sp>
        <p:nvSpPr>
          <p:cNvPr id="10" name="Freeform 10"/>
          <p:cNvSpPr/>
          <p:nvPr/>
        </p:nvSpPr>
        <p:spPr>
          <a:xfrm>
            <a:off x="2453922" y="4036800"/>
            <a:ext cx="5530146" cy="5928056"/>
          </a:xfrm>
          <a:custGeom>
            <a:avLst/>
            <a:gdLst/>
            <a:ahLst/>
            <a:cxnLst/>
            <a:rect l="l" t="t" r="r" b="b"/>
            <a:pathLst>
              <a:path w="5530146" h="5928056">
                <a:moveTo>
                  <a:pt x="0" y="0"/>
                </a:moveTo>
                <a:lnTo>
                  <a:pt x="5530146" y="0"/>
                </a:lnTo>
                <a:lnTo>
                  <a:pt x="5530146" y="5928056"/>
                </a:lnTo>
                <a:lnTo>
                  <a:pt x="0" y="59280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11" name="Group 11"/>
          <p:cNvGrpSpPr/>
          <p:nvPr/>
        </p:nvGrpSpPr>
        <p:grpSpPr>
          <a:xfrm>
            <a:off x="10169734" y="2891828"/>
            <a:ext cx="1853880" cy="954007"/>
            <a:chOff x="0" y="0"/>
            <a:chExt cx="488265" cy="251261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88265" cy="251261"/>
            </a:xfrm>
            <a:custGeom>
              <a:avLst/>
              <a:gdLst/>
              <a:ahLst/>
              <a:cxnLst/>
              <a:rect l="l" t="t" r="r" b="b"/>
              <a:pathLst>
                <a:path w="488265" h="251261">
                  <a:moveTo>
                    <a:pt x="62641" y="0"/>
                  </a:moveTo>
                  <a:lnTo>
                    <a:pt x="425624" y="0"/>
                  </a:lnTo>
                  <a:cubicBezTo>
                    <a:pt x="442237" y="0"/>
                    <a:pt x="458170" y="6600"/>
                    <a:pt x="469918" y="18347"/>
                  </a:cubicBezTo>
                  <a:cubicBezTo>
                    <a:pt x="481665" y="30095"/>
                    <a:pt x="488265" y="46028"/>
                    <a:pt x="488265" y="62641"/>
                  </a:cubicBezTo>
                  <a:lnTo>
                    <a:pt x="488265" y="188620"/>
                  </a:lnTo>
                  <a:cubicBezTo>
                    <a:pt x="488265" y="223216"/>
                    <a:pt x="460219" y="251261"/>
                    <a:pt x="425624" y="251261"/>
                  </a:cubicBezTo>
                  <a:lnTo>
                    <a:pt x="62641" y="251261"/>
                  </a:lnTo>
                  <a:cubicBezTo>
                    <a:pt x="46028" y="251261"/>
                    <a:pt x="30095" y="244661"/>
                    <a:pt x="18347" y="232914"/>
                  </a:cubicBezTo>
                  <a:cubicBezTo>
                    <a:pt x="6600" y="221167"/>
                    <a:pt x="0" y="205234"/>
                    <a:pt x="0" y="188620"/>
                  </a:cubicBezTo>
                  <a:lnTo>
                    <a:pt x="0" y="62641"/>
                  </a:lnTo>
                  <a:cubicBezTo>
                    <a:pt x="0" y="46028"/>
                    <a:pt x="6600" y="30095"/>
                    <a:pt x="18347" y="18347"/>
                  </a:cubicBezTo>
                  <a:cubicBezTo>
                    <a:pt x="30095" y="6600"/>
                    <a:pt x="46028" y="0"/>
                    <a:pt x="62641" y="0"/>
                  </a:cubicBezTo>
                  <a:close/>
                </a:path>
              </a:pathLst>
            </a:custGeom>
            <a:solidFill>
              <a:srgbClr val="F0EAEB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488265" cy="2893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 b="1">
                  <a:solidFill>
                    <a:srgbClr val="000000"/>
                  </a:solidFill>
                  <a:latin typeface="각진펜 Bold"/>
                  <a:ea typeface="각진펜 Bold"/>
                  <a:cs typeface="각진펜 Bold"/>
                  <a:sym typeface="각진펜 Bold"/>
                </a:rPr>
                <a:t>웹 크롤링</a:t>
              </a:r>
            </a:p>
          </p:txBody>
        </p:sp>
      </p:grpSp>
      <p:sp>
        <p:nvSpPr>
          <p:cNvPr id="14" name="Freeform 14"/>
          <p:cNvSpPr/>
          <p:nvPr/>
        </p:nvSpPr>
        <p:spPr>
          <a:xfrm>
            <a:off x="10169734" y="4036800"/>
            <a:ext cx="6056812" cy="6013316"/>
          </a:xfrm>
          <a:custGeom>
            <a:avLst/>
            <a:gdLst/>
            <a:ahLst/>
            <a:cxnLst/>
            <a:rect l="l" t="t" r="r" b="b"/>
            <a:pathLst>
              <a:path w="6056812" h="6013316">
                <a:moveTo>
                  <a:pt x="0" y="0"/>
                </a:moveTo>
                <a:lnTo>
                  <a:pt x="6056812" y="0"/>
                </a:lnTo>
                <a:lnTo>
                  <a:pt x="6056812" y="6013316"/>
                </a:lnTo>
                <a:lnTo>
                  <a:pt x="0" y="601331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1994083" y="1053074"/>
            <a:ext cx="2525890" cy="1278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05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390378" y="1053074"/>
            <a:ext cx="7479834" cy="1278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데이터 사용 출처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6"/>
          <p:cNvSpPr/>
          <p:nvPr/>
        </p:nvSpPr>
        <p:spPr>
          <a:xfrm>
            <a:off x="1875196" y="2610840"/>
            <a:ext cx="14537608" cy="0"/>
          </a:xfrm>
          <a:prstGeom prst="line">
            <a:avLst/>
          </a:prstGeom>
          <a:ln w="9525" cap="flat">
            <a:solidFill>
              <a:srgbClr val="7F90D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Freeform 7"/>
          <p:cNvSpPr/>
          <p:nvPr/>
        </p:nvSpPr>
        <p:spPr>
          <a:xfrm>
            <a:off x="1994083" y="4122060"/>
            <a:ext cx="8627415" cy="5866642"/>
          </a:xfrm>
          <a:custGeom>
            <a:avLst/>
            <a:gdLst/>
            <a:ahLst/>
            <a:cxnLst/>
            <a:rect l="l" t="t" r="r" b="b"/>
            <a:pathLst>
              <a:path w="8627415" h="5866642">
                <a:moveTo>
                  <a:pt x="0" y="0"/>
                </a:moveTo>
                <a:lnTo>
                  <a:pt x="8627415" y="0"/>
                </a:lnTo>
                <a:lnTo>
                  <a:pt x="8627415" y="5866642"/>
                </a:lnTo>
                <a:lnTo>
                  <a:pt x="0" y="58666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1994083" y="2891828"/>
            <a:ext cx="8515871" cy="954007"/>
            <a:chOff x="0" y="0"/>
            <a:chExt cx="2242863" cy="25126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242863" cy="251261"/>
            </a:xfrm>
            <a:custGeom>
              <a:avLst/>
              <a:gdLst/>
              <a:ahLst/>
              <a:cxnLst/>
              <a:rect l="l" t="t" r="r" b="b"/>
              <a:pathLst>
                <a:path w="2242863" h="251261">
                  <a:moveTo>
                    <a:pt x="13637" y="0"/>
                  </a:moveTo>
                  <a:lnTo>
                    <a:pt x="2229226" y="0"/>
                  </a:lnTo>
                  <a:cubicBezTo>
                    <a:pt x="2232843" y="0"/>
                    <a:pt x="2236312" y="1437"/>
                    <a:pt x="2238869" y="3994"/>
                  </a:cubicBezTo>
                  <a:cubicBezTo>
                    <a:pt x="2241426" y="6551"/>
                    <a:pt x="2242863" y="10020"/>
                    <a:pt x="2242863" y="13637"/>
                  </a:cubicBezTo>
                  <a:lnTo>
                    <a:pt x="2242863" y="237624"/>
                  </a:lnTo>
                  <a:cubicBezTo>
                    <a:pt x="2242863" y="241241"/>
                    <a:pt x="2241426" y="244710"/>
                    <a:pt x="2238869" y="247267"/>
                  </a:cubicBezTo>
                  <a:cubicBezTo>
                    <a:pt x="2236312" y="249824"/>
                    <a:pt x="2232843" y="251261"/>
                    <a:pt x="2229226" y="251261"/>
                  </a:cubicBezTo>
                  <a:lnTo>
                    <a:pt x="13637" y="251261"/>
                  </a:lnTo>
                  <a:cubicBezTo>
                    <a:pt x="10020" y="251261"/>
                    <a:pt x="6551" y="249824"/>
                    <a:pt x="3994" y="247267"/>
                  </a:cubicBezTo>
                  <a:cubicBezTo>
                    <a:pt x="1437" y="244710"/>
                    <a:pt x="0" y="241241"/>
                    <a:pt x="0" y="237624"/>
                  </a:cubicBezTo>
                  <a:lnTo>
                    <a:pt x="0" y="13637"/>
                  </a:lnTo>
                  <a:cubicBezTo>
                    <a:pt x="0" y="10020"/>
                    <a:pt x="1437" y="6551"/>
                    <a:pt x="3994" y="3994"/>
                  </a:cubicBezTo>
                  <a:cubicBezTo>
                    <a:pt x="6551" y="1437"/>
                    <a:pt x="10020" y="0"/>
                    <a:pt x="13637" y="0"/>
                  </a:cubicBezTo>
                  <a:close/>
                </a:path>
              </a:pathLst>
            </a:custGeom>
            <a:solidFill>
              <a:srgbClr val="F0EAEB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242863" cy="2893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r>
                <a:rPr lang="en-US" sz="2199" b="1" dirty="0">
                  <a:solidFill>
                    <a:srgbClr val="000000"/>
                  </a:solidFill>
                  <a:latin typeface="각진펜"/>
                  <a:ea typeface="각진펜"/>
                  <a:cs typeface="각진펜"/>
                  <a:sym typeface="각진펜"/>
                </a:rPr>
                <a:t>cine21 : http://www.cine21.com (</a:t>
              </a:r>
              <a:r>
                <a:rPr lang="en-US" sz="2199" b="1" dirty="0" err="1">
                  <a:solidFill>
                    <a:srgbClr val="000000"/>
                  </a:solidFill>
                  <a:latin typeface="각진펜"/>
                  <a:ea typeface="각진펜"/>
                  <a:cs typeface="각진펜"/>
                  <a:sym typeface="각진펜"/>
                </a:rPr>
                <a:t>영화</a:t>
              </a:r>
              <a:r>
                <a:rPr lang="en-US" sz="2199" b="1" dirty="0">
                  <a:solidFill>
                    <a:srgbClr val="000000"/>
                  </a:solidFill>
                  <a:latin typeface="각진펜"/>
                  <a:ea typeface="각진펜"/>
                  <a:cs typeface="각진펜"/>
                  <a:sym typeface="각진펜"/>
                </a:rPr>
                <a:t> </a:t>
              </a:r>
              <a:r>
                <a:rPr lang="en-US" sz="2199" b="1" dirty="0" err="1">
                  <a:solidFill>
                    <a:srgbClr val="000000"/>
                  </a:solidFill>
                  <a:latin typeface="각진펜"/>
                  <a:ea typeface="각진펜"/>
                  <a:cs typeface="각진펜"/>
                  <a:sym typeface="각진펜"/>
                </a:rPr>
                <a:t>평점</a:t>
              </a:r>
              <a:r>
                <a:rPr lang="en-US" sz="2199" b="1" dirty="0">
                  <a:solidFill>
                    <a:srgbClr val="000000"/>
                  </a:solidFill>
                  <a:latin typeface="각진펜"/>
                  <a:ea typeface="각진펜"/>
                  <a:cs typeface="각진펜"/>
                  <a:sym typeface="각진펜"/>
                </a:rPr>
                <a:t>)</a:t>
              </a:r>
            </a:p>
          </p:txBody>
        </p:sp>
      </p:grpSp>
      <p:sp>
        <p:nvSpPr>
          <p:cNvPr id="11" name="Freeform 11"/>
          <p:cNvSpPr/>
          <p:nvPr/>
        </p:nvSpPr>
        <p:spPr>
          <a:xfrm>
            <a:off x="11085700" y="4069912"/>
            <a:ext cx="5327104" cy="5860882"/>
          </a:xfrm>
          <a:custGeom>
            <a:avLst/>
            <a:gdLst/>
            <a:ahLst/>
            <a:cxnLst/>
            <a:rect l="l" t="t" r="r" b="b"/>
            <a:pathLst>
              <a:path w="5327104" h="5860882">
                <a:moveTo>
                  <a:pt x="0" y="0"/>
                </a:moveTo>
                <a:lnTo>
                  <a:pt x="5327104" y="0"/>
                </a:lnTo>
                <a:lnTo>
                  <a:pt x="5327104" y="5860881"/>
                </a:lnTo>
                <a:lnTo>
                  <a:pt x="0" y="58608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994083" y="1053074"/>
            <a:ext cx="2525890" cy="1278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05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390378" y="1053074"/>
            <a:ext cx="7479834" cy="1278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데이터 사용 출처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11085700" y="2891828"/>
            <a:ext cx="1853880" cy="954007"/>
            <a:chOff x="0" y="0"/>
            <a:chExt cx="488265" cy="251261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488265" cy="251261"/>
            </a:xfrm>
            <a:custGeom>
              <a:avLst/>
              <a:gdLst/>
              <a:ahLst/>
              <a:cxnLst/>
              <a:rect l="l" t="t" r="r" b="b"/>
              <a:pathLst>
                <a:path w="488265" h="251261">
                  <a:moveTo>
                    <a:pt x="62641" y="0"/>
                  </a:moveTo>
                  <a:lnTo>
                    <a:pt x="425624" y="0"/>
                  </a:lnTo>
                  <a:cubicBezTo>
                    <a:pt x="442237" y="0"/>
                    <a:pt x="458170" y="6600"/>
                    <a:pt x="469918" y="18347"/>
                  </a:cubicBezTo>
                  <a:cubicBezTo>
                    <a:pt x="481665" y="30095"/>
                    <a:pt x="488265" y="46028"/>
                    <a:pt x="488265" y="62641"/>
                  </a:cubicBezTo>
                  <a:lnTo>
                    <a:pt x="488265" y="188620"/>
                  </a:lnTo>
                  <a:cubicBezTo>
                    <a:pt x="488265" y="223216"/>
                    <a:pt x="460219" y="251261"/>
                    <a:pt x="425624" y="251261"/>
                  </a:cubicBezTo>
                  <a:lnTo>
                    <a:pt x="62641" y="251261"/>
                  </a:lnTo>
                  <a:cubicBezTo>
                    <a:pt x="46028" y="251261"/>
                    <a:pt x="30095" y="244661"/>
                    <a:pt x="18347" y="232914"/>
                  </a:cubicBezTo>
                  <a:cubicBezTo>
                    <a:pt x="6600" y="221167"/>
                    <a:pt x="0" y="205234"/>
                    <a:pt x="0" y="188620"/>
                  </a:cubicBezTo>
                  <a:lnTo>
                    <a:pt x="0" y="62641"/>
                  </a:lnTo>
                  <a:cubicBezTo>
                    <a:pt x="0" y="46028"/>
                    <a:pt x="6600" y="30095"/>
                    <a:pt x="18347" y="18347"/>
                  </a:cubicBezTo>
                  <a:cubicBezTo>
                    <a:pt x="30095" y="6600"/>
                    <a:pt x="46028" y="0"/>
                    <a:pt x="62641" y="0"/>
                  </a:cubicBezTo>
                  <a:close/>
                </a:path>
              </a:pathLst>
            </a:custGeom>
            <a:solidFill>
              <a:srgbClr val="F0EAEB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488265" cy="2893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 b="1">
                  <a:solidFill>
                    <a:srgbClr val="000000"/>
                  </a:solidFill>
                  <a:latin typeface="각진펜 Bold"/>
                  <a:ea typeface="각진펜 Bold"/>
                  <a:cs typeface="각진펜 Bold"/>
                  <a:sym typeface="각진펜 Bold"/>
                </a:rPr>
                <a:t>웹 크롤링</a:t>
              </a:r>
            </a:p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6"/>
          <p:cNvSpPr/>
          <p:nvPr/>
        </p:nvSpPr>
        <p:spPr>
          <a:xfrm>
            <a:off x="1853017" y="5518393"/>
            <a:ext cx="14537608" cy="0"/>
          </a:xfrm>
          <a:prstGeom prst="line">
            <a:avLst/>
          </a:prstGeom>
          <a:ln w="9525" cap="flat">
            <a:solidFill>
              <a:srgbClr val="7F90D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TextBox 7"/>
          <p:cNvSpPr txBox="1"/>
          <p:nvPr/>
        </p:nvSpPr>
        <p:spPr>
          <a:xfrm>
            <a:off x="1802125" y="3848862"/>
            <a:ext cx="9098140" cy="1503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179"/>
              </a:lnSpc>
              <a:spcBef>
                <a:spcPct val="0"/>
              </a:spcBef>
            </a:pPr>
            <a:r>
              <a:rPr lang="en-US" sz="8699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THANK YOU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948267" y="5808905"/>
            <a:ext cx="14537608" cy="4482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545454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감사합니다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6"/>
          <p:cNvSpPr/>
          <p:nvPr/>
        </p:nvSpPr>
        <p:spPr>
          <a:xfrm>
            <a:off x="1875196" y="2610840"/>
            <a:ext cx="14537608" cy="0"/>
          </a:xfrm>
          <a:prstGeom prst="line">
            <a:avLst/>
          </a:prstGeom>
          <a:ln w="9525" cap="flat">
            <a:solidFill>
              <a:srgbClr val="7F90D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TextBox 7"/>
          <p:cNvSpPr txBox="1"/>
          <p:nvPr/>
        </p:nvSpPr>
        <p:spPr>
          <a:xfrm>
            <a:off x="1994083" y="1053074"/>
            <a:ext cx="2525890" cy="1278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01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875196" y="4381500"/>
            <a:ext cx="12979809" cy="36034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85" lvl="1" indent="-345443" algn="l">
              <a:lnSpc>
                <a:spcPts val="7296"/>
              </a:lnSpc>
              <a:buFont typeface="Arial"/>
              <a:buChar char="•"/>
            </a:pPr>
            <a:r>
              <a:rPr lang="en-US" sz="3200" dirty="0" err="1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영화</a:t>
            </a:r>
            <a:r>
              <a:rPr lang="en-US" sz="3200" dirty="0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산업은</a:t>
            </a:r>
            <a:r>
              <a:rPr lang="en-US" sz="3200" dirty="0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관객의</a:t>
            </a:r>
            <a:r>
              <a:rPr lang="en-US" sz="3200" dirty="0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선호와</a:t>
            </a:r>
            <a:r>
              <a:rPr lang="en-US" sz="3200" dirty="0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트렌드</a:t>
            </a:r>
            <a:r>
              <a:rPr lang="en-US" sz="3200" dirty="0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변화에</a:t>
            </a:r>
            <a:r>
              <a:rPr lang="en-US" sz="3200" dirty="0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민감</a:t>
            </a:r>
            <a:endParaRPr lang="en-US" sz="3200" dirty="0">
              <a:solidFill>
                <a:srgbClr val="000000"/>
              </a:solidFill>
              <a:latin typeface="윤고딕 Light"/>
              <a:ea typeface="윤고딕 Light"/>
              <a:cs typeface="윤고딕 Light"/>
              <a:sym typeface="윤고딕 Light"/>
            </a:endParaRPr>
          </a:p>
          <a:p>
            <a:pPr marL="690885" lvl="1" indent="-345443" algn="l">
              <a:lnSpc>
                <a:spcPts val="7296"/>
              </a:lnSpc>
              <a:buFont typeface="Arial"/>
              <a:buChar char="•"/>
            </a:pPr>
            <a:r>
              <a:rPr lang="en-US" sz="3200" dirty="0" err="1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계절과</a:t>
            </a:r>
            <a:r>
              <a:rPr lang="en-US" sz="3200" dirty="0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영화</a:t>
            </a:r>
            <a:r>
              <a:rPr lang="en-US" sz="3200" dirty="0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장르에</a:t>
            </a:r>
            <a:r>
              <a:rPr lang="en-US" sz="3200" dirty="0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따른</a:t>
            </a:r>
            <a:r>
              <a:rPr lang="en-US" sz="3200" dirty="0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관객수</a:t>
            </a:r>
            <a:r>
              <a:rPr lang="en-US" sz="3200" dirty="0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간의</a:t>
            </a:r>
            <a:r>
              <a:rPr lang="en-US" sz="3200" dirty="0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관계</a:t>
            </a:r>
            <a:r>
              <a:rPr lang="en-US" sz="3200" dirty="0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증명</a:t>
            </a:r>
            <a:endParaRPr lang="en-US" sz="3200" dirty="0">
              <a:solidFill>
                <a:srgbClr val="000000"/>
              </a:solidFill>
              <a:latin typeface="윤고딕 Light"/>
              <a:ea typeface="윤고딕 Light"/>
              <a:cs typeface="윤고딕 Light"/>
              <a:sym typeface="윤고딕 Light"/>
            </a:endParaRPr>
          </a:p>
          <a:p>
            <a:pPr marL="690885" lvl="1" indent="-345443" algn="l">
              <a:lnSpc>
                <a:spcPts val="7296"/>
              </a:lnSpc>
              <a:buFont typeface="Arial"/>
              <a:buChar char="•"/>
            </a:pPr>
            <a:r>
              <a:rPr lang="en-US" sz="3200" dirty="0" err="1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영화</a:t>
            </a:r>
            <a:r>
              <a:rPr lang="en-US" sz="3200" dirty="0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제작</a:t>
            </a:r>
            <a:r>
              <a:rPr lang="en-US" sz="3200" dirty="0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 및 </a:t>
            </a:r>
            <a:r>
              <a:rPr lang="en-US" sz="3200" dirty="0" err="1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마케팅</a:t>
            </a:r>
            <a:r>
              <a:rPr lang="en-US" sz="3200" dirty="0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전략</a:t>
            </a:r>
            <a:r>
              <a:rPr lang="en-US" sz="3200" dirty="0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수립에</a:t>
            </a:r>
            <a:r>
              <a:rPr lang="en-US" sz="3200" dirty="0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있어</a:t>
            </a:r>
            <a:r>
              <a:rPr lang="en-US" sz="3200" dirty="0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데이터</a:t>
            </a:r>
            <a:r>
              <a:rPr lang="en-US" sz="3200" dirty="0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필요</a:t>
            </a:r>
            <a:endParaRPr lang="en-US" sz="3200" dirty="0">
              <a:solidFill>
                <a:srgbClr val="000000"/>
              </a:solidFill>
              <a:latin typeface="윤고딕 Light"/>
              <a:ea typeface="윤고딕 Light"/>
              <a:cs typeface="윤고딕 Light"/>
              <a:sym typeface="윤고딕 Light"/>
            </a:endParaRPr>
          </a:p>
          <a:p>
            <a:pPr algn="l">
              <a:lnSpc>
                <a:spcPts val="7296"/>
              </a:lnSpc>
            </a:pPr>
            <a:endParaRPr lang="en-US" sz="3200" dirty="0">
              <a:solidFill>
                <a:srgbClr val="000000"/>
              </a:solidFill>
              <a:latin typeface="윤고딕 Light"/>
              <a:ea typeface="윤고딕 Light"/>
              <a:cs typeface="윤고딕 Light"/>
              <a:sym typeface="윤고딕 Light"/>
            </a:endParaRPr>
          </a:p>
        </p:txBody>
      </p:sp>
      <p:sp>
        <p:nvSpPr>
          <p:cNvPr id="2" name="TextBox 8"/>
          <p:cNvSpPr txBox="1"/>
          <p:nvPr/>
        </p:nvSpPr>
        <p:spPr>
          <a:xfrm>
            <a:off x="3390378" y="1053074"/>
            <a:ext cx="7353822" cy="25927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359"/>
              </a:lnSpc>
              <a:spcBef>
                <a:spcPct val="0"/>
              </a:spcBef>
            </a:pPr>
            <a:r>
              <a:rPr lang="en-US" altLang="ko-KR" sz="7200" dirty="0" err="1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주제</a:t>
            </a:r>
            <a:r>
              <a:rPr lang="en-US" altLang="ko-KR" sz="7200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 </a:t>
            </a:r>
            <a:r>
              <a:rPr lang="en-US" altLang="ko-KR" sz="7200" dirty="0" err="1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선정</a:t>
            </a:r>
            <a:r>
              <a:rPr lang="en-US" altLang="ko-KR" sz="7200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 및 </a:t>
            </a:r>
            <a:r>
              <a:rPr lang="en-US" altLang="ko-KR" sz="7200" dirty="0" err="1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배경</a:t>
            </a:r>
            <a:endParaRPr lang="en-US" altLang="ko-KR" sz="7200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  <a:p>
            <a:pPr algn="l">
              <a:lnSpc>
                <a:spcPts val="10359"/>
              </a:lnSpc>
              <a:spcBef>
                <a:spcPct val="0"/>
              </a:spcBef>
            </a:pPr>
            <a:endParaRPr lang="en-US" sz="7399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sp>
        <p:nvSpPr>
          <p:cNvPr id="3" name="TextBox 14">
            <a:extLst>
              <a:ext uri="{FF2B5EF4-FFF2-40B4-BE49-F238E27FC236}">
                <a16:creationId xmlns:a16="http://schemas.microsoft.com/office/drawing/2014/main" id="{1EDF972D-2441-73CF-F226-8FB20F1EE2A1}"/>
              </a:ext>
            </a:extLst>
          </p:cNvPr>
          <p:cNvSpPr txBox="1"/>
          <p:nvPr/>
        </p:nvSpPr>
        <p:spPr>
          <a:xfrm>
            <a:off x="2408596" y="3129840"/>
            <a:ext cx="10088597" cy="808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96"/>
              </a:lnSpc>
            </a:pPr>
            <a:r>
              <a:rPr lang="en-US" sz="3200" dirty="0" err="1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영화</a:t>
            </a:r>
            <a:r>
              <a:rPr lang="en-US" sz="3200" dirty="0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평점</a:t>
            </a:r>
            <a:r>
              <a:rPr lang="en-US" sz="3200" dirty="0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, </a:t>
            </a:r>
            <a:r>
              <a:rPr lang="en-US" sz="3200" dirty="0" err="1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개봉월</a:t>
            </a:r>
            <a:r>
              <a:rPr lang="en-US" sz="3200" dirty="0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, </a:t>
            </a:r>
            <a:r>
              <a:rPr lang="en-US" sz="3200" dirty="0" err="1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장르</a:t>
            </a:r>
            <a:r>
              <a:rPr lang="en-US" sz="3200" dirty="0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데이터</a:t>
            </a:r>
            <a:r>
              <a:rPr lang="en-US" sz="3200" dirty="0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분석하여</a:t>
            </a:r>
            <a:r>
              <a:rPr lang="en-US" sz="3200" dirty="0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계절별</a:t>
            </a:r>
            <a:r>
              <a:rPr lang="en-US" sz="3200" dirty="0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, </a:t>
            </a:r>
            <a:r>
              <a:rPr lang="en-US" sz="3200" dirty="0" err="1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관객수</a:t>
            </a:r>
            <a:r>
              <a:rPr lang="en-US" sz="3200" dirty="0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예측</a:t>
            </a:r>
            <a:endParaRPr lang="en-US" sz="3200" dirty="0">
              <a:solidFill>
                <a:srgbClr val="000000"/>
              </a:solidFill>
              <a:latin typeface="윤고딕 Light"/>
              <a:ea typeface="윤고딕 Light"/>
              <a:cs typeface="윤고딕 Light"/>
              <a:sym typeface="윤고딕 Ligh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6"/>
          <p:cNvSpPr/>
          <p:nvPr/>
        </p:nvSpPr>
        <p:spPr>
          <a:xfrm>
            <a:off x="1875196" y="2610840"/>
            <a:ext cx="14537608" cy="0"/>
          </a:xfrm>
          <a:prstGeom prst="line">
            <a:avLst/>
          </a:prstGeom>
          <a:ln w="9525" cap="flat">
            <a:solidFill>
              <a:srgbClr val="7F90D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TextBox 7"/>
          <p:cNvSpPr txBox="1"/>
          <p:nvPr/>
        </p:nvSpPr>
        <p:spPr>
          <a:xfrm>
            <a:off x="1994083" y="1053074"/>
            <a:ext cx="2525890" cy="1278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01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875196" y="3619500"/>
            <a:ext cx="13566745" cy="45350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85" lvl="1" indent="-345443" algn="l">
              <a:lnSpc>
                <a:spcPts val="7296"/>
              </a:lnSpc>
              <a:buFont typeface="Arial"/>
              <a:buChar char="•"/>
            </a:pPr>
            <a:r>
              <a:rPr lang="en-US" sz="3200" dirty="0" err="1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영화</a:t>
            </a:r>
            <a:r>
              <a:rPr lang="en-US" sz="3200" dirty="0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평점</a:t>
            </a:r>
            <a:r>
              <a:rPr lang="en-US" sz="3200" dirty="0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, </a:t>
            </a:r>
            <a:r>
              <a:rPr lang="en-US" sz="3200" dirty="0" err="1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개봉월</a:t>
            </a:r>
            <a:r>
              <a:rPr lang="en-US" sz="3200" dirty="0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, </a:t>
            </a:r>
            <a:r>
              <a:rPr lang="en-US" sz="3200" dirty="0" err="1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장르</a:t>
            </a:r>
            <a:r>
              <a:rPr lang="en-US" sz="3200" dirty="0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데이터</a:t>
            </a:r>
            <a:r>
              <a:rPr lang="en-US" sz="3200" dirty="0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분석하여</a:t>
            </a:r>
            <a:r>
              <a:rPr lang="en-US" sz="3200" dirty="0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계절별</a:t>
            </a:r>
            <a:r>
              <a:rPr lang="en-US" sz="3200" dirty="0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, </a:t>
            </a:r>
            <a:r>
              <a:rPr lang="en-US" sz="3200" dirty="0" err="1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관객수</a:t>
            </a:r>
            <a:r>
              <a:rPr lang="en-US" sz="3200" dirty="0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예측영화</a:t>
            </a:r>
            <a:r>
              <a:rPr lang="en-US" sz="3200" dirty="0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평점</a:t>
            </a:r>
            <a:r>
              <a:rPr lang="en-US" sz="3200" dirty="0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, </a:t>
            </a:r>
          </a:p>
          <a:p>
            <a:pPr algn="l">
              <a:lnSpc>
                <a:spcPts val="7296"/>
              </a:lnSpc>
            </a:pPr>
            <a:r>
              <a:rPr lang="en-US" sz="3200" dirty="0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      </a:t>
            </a:r>
            <a:r>
              <a:rPr lang="en-US" sz="3200" dirty="0" err="1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개봉일</a:t>
            </a:r>
            <a:r>
              <a:rPr lang="en-US" sz="3200" dirty="0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, </a:t>
            </a:r>
            <a:r>
              <a:rPr lang="en-US" sz="3200" dirty="0" err="1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장르</a:t>
            </a:r>
            <a:r>
              <a:rPr lang="en-US" sz="3200" dirty="0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데이터를</a:t>
            </a:r>
            <a:r>
              <a:rPr lang="en-US" sz="3200" dirty="0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분석하여</a:t>
            </a:r>
            <a:r>
              <a:rPr lang="en-US" sz="3200" dirty="0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트렌드를</a:t>
            </a:r>
            <a:r>
              <a:rPr lang="en-US" sz="3200" dirty="0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시각화</a:t>
            </a:r>
            <a:endParaRPr lang="en-US" sz="3200" dirty="0">
              <a:solidFill>
                <a:srgbClr val="000000"/>
              </a:solidFill>
              <a:latin typeface="윤고딕 Light"/>
              <a:ea typeface="윤고딕 Light"/>
              <a:cs typeface="윤고딕 Light"/>
              <a:sym typeface="윤고딕 Light"/>
            </a:endParaRPr>
          </a:p>
          <a:p>
            <a:pPr marL="690885" lvl="1" indent="-345443" algn="l">
              <a:lnSpc>
                <a:spcPts val="7296"/>
              </a:lnSpc>
              <a:buFont typeface="Arial"/>
              <a:buChar char="•"/>
            </a:pPr>
            <a:r>
              <a:rPr lang="en-US" sz="3200" dirty="0" err="1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딥러닝</a:t>
            </a:r>
            <a:r>
              <a:rPr lang="en-US" sz="3200" dirty="0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모델을</a:t>
            </a:r>
            <a:r>
              <a:rPr lang="en-US" sz="3200" dirty="0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통해</a:t>
            </a:r>
            <a:r>
              <a:rPr lang="en-US" sz="3200" dirty="0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계절별</a:t>
            </a:r>
            <a:r>
              <a:rPr lang="en-US" sz="3200" dirty="0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인기</a:t>
            </a:r>
            <a:r>
              <a:rPr lang="en-US" sz="3200" dirty="0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장르를</a:t>
            </a:r>
            <a:r>
              <a:rPr lang="en-US" sz="3200" dirty="0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예측</a:t>
            </a:r>
            <a:endParaRPr lang="en-US" sz="3200" dirty="0">
              <a:solidFill>
                <a:srgbClr val="000000"/>
              </a:solidFill>
              <a:latin typeface="윤고딕 Light"/>
              <a:ea typeface="윤고딕 Light"/>
              <a:cs typeface="윤고딕 Light"/>
              <a:sym typeface="윤고딕 Light"/>
            </a:endParaRPr>
          </a:p>
          <a:p>
            <a:pPr marL="690885" lvl="1" indent="-345443" algn="l">
              <a:lnSpc>
                <a:spcPts val="7296"/>
              </a:lnSpc>
              <a:buFont typeface="Arial"/>
              <a:buChar char="•"/>
            </a:pPr>
            <a:r>
              <a:rPr lang="en-US" sz="3200" dirty="0" err="1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분석</a:t>
            </a:r>
            <a:r>
              <a:rPr lang="en-US" sz="3200" dirty="0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결과를</a:t>
            </a:r>
            <a:r>
              <a:rPr lang="en-US" sz="3200" dirty="0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통해</a:t>
            </a:r>
            <a:r>
              <a:rPr lang="en-US" sz="3200" dirty="0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영화</a:t>
            </a:r>
            <a:r>
              <a:rPr lang="en-US" sz="3200" dirty="0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제작</a:t>
            </a:r>
            <a:r>
              <a:rPr lang="en-US" sz="3200" dirty="0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 및 </a:t>
            </a:r>
            <a:r>
              <a:rPr lang="en-US" sz="3200" dirty="0" err="1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마케팅</a:t>
            </a:r>
            <a:r>
              <a:rPr lang="en-US" sz="3200" dirty="0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전략</a:t>
            </a:r>
            <a:r>
              <a:rPr lang="en-US" sz="3200" dirty="0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수립에</a:t>
            </a:r>
            <a:r>
              <a:rPr lang="en-US" sz="3200" dirty="0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필요한</a:t>
            </a:r>
            <a:r>
              <a:rPr lang="en-US" sz="3200" dirty="0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인사이트</a:t>
            </a:r>
            <a:r>
              <a:rPr lang="en-US" sz="3200" dirty="0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제공</a:t>
            </a:r>
            <a:endParaRPr lang="en-US" sz="3200" dirty="0">
              <a:solidFill>
                <a:srgbClr val="000000"/>
              </a:solidFill>
              <a:latin typeface="윤고딕 Light"/>
              <a:ea typeface="윤고딕 Light"/>
              <a:cs typeface="윤고딕 Light"/>
              <a:sym typeface="윤고딕 Light"/>
            </a:endParaRPr>
          </a:p>
          <a:p>
            <a:pPr algn="l">
              <a:lnSpc>
                <a:spcPts val="7296"/>
              </a:lnSpc>
            </a:pPr>
            <a:endParaRPr lang="en-US" sz="3200" dirty="0">
              <a:solidFill>
                <a:srgbClr val="000000"/>
              </a:solidFill>
              <a:latin typeface="윤고딕 Light"/>
              <a:ea typeface="윤고딕 Light"/>
              <a:cs typeface="윤고딕 Light"/>
              <a:sym typeface="윤고딕 Light"/>
            </a:endParaRPr>
          </a:p>
        </p:txBody>
      </p:sp>
      <p:sp>
        <p:nvSpPr>
          <p:cNvPr id="2" name="TextBox 8"/>
          <p:cNvSpPr txBox="1"/>
          <p:nvPr/>
        </p:nvSpPr>
        <p:spPr>
          <a:xfrm>
            <a:off x="3390378" y="1053074"/>
            <a:ext cx="6967659" cy="1278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altLang="ko-KR" sz="7000" dirty="0" err="1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목표</a:t>
            </a:r>
            <a:endParaRPr lang="en-US" sz="7000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6"/>
          <p:cNvSpPr/>
          <p:nvPr/>
        </p:nvSpPr>
        <p:spPr>
          <a:xfrm>
            <a:off x="1875196" y="2567178"/>
            <a:ext cx="14537608" cy="0"/>
          </a:xfrm>
          <a:prstGeom prst="line">
            <a:avLst/>
          </a:prstGeom>
          <a:ln w="9525" cap="flat">
            <a:solidFill>
              <a:srgbClr val="7F90D4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7" name="Group 7"/>
          <p:cNvGrpSpPr/>
          <p:nvPr/>
        </p:nvGrpSpPr>
        <p:grpSpPr>
          <a:xfrm rot="5400000">
            <a:off x="5313809" y="5281590"/>
            <a:ext cx="418974" cy="294474"/>
            <a:chOff x="0" y="0"/>
            <a:chExt cx="812800" cy="57127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571273"/>
            </a:xfrm>
            <a:custGeom>
              <a:avLst/>
              <a:gdLst/>
              <a:ahLst/>
              <a:cxnLst/>
              <a:rect l="l" t="t" r="r" b="b"/>
              <a:pathLst>
                <a:path w="812800" h="571273">
                  <a:moveTo>
                    <a:pt x="406400" y="0"/>
                  </a:moveTo>
                  <a:lnTo>
                    <a:pt x="812800" y="571273"/>
                  </a:lnTo>
                  <a:lnTo>
                    <a:pt x="0" y="571273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7F90D4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127000" y="227134"/>
              <a:ext cx="558800" cy="3033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 rot="5400000">
            <a:off x="8921976" y="5281590"/>
            <a:ext cx="418974" cy="294474"/>
            <a:chOff x="0" y="0"/>
            <a:chExt cx="812800" cy="57127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571273"/>
            </a:xfrm>
            <a:custGeom>
              <a:avLst/>
              <a:gdLst/>
              <a:ahLst/>
              <a:cxnLst/>
              <a:rect l="l" t="t" r="r" b="b"/>
              <a:pathLst>
                <a:path w="812800" h="571273">
                  <a:moveTo>
                    <a:pt x="406400" y="0"/>
                  </a:moveTo>
                  <a:lnTo>
                    <a:pt x="812800" y="571273"/>
                  </a:lnTo>
                  <a:lnTo>
                    <a:pt x="0" y="571273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7F90D4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127000" y="227134"/>
              <a:ext cx="558800" cy="3033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 rot="5400000">
            <a:off x="12583792" y="5281590"/>
            <a:ext cx="418974" cy="294474"/>
            <a:chOff x="0" y="0"/>
            <a:chExt cx="812800" cy="571273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571273"/>
            </a:xfrm>
            <a:custGeom>
              <a:avLst/>
              <a:gdLst/>
              <a:ahLst/>
              <a:cxnLst/>
              <a:rect l="l" t="t" r="r" b="b"/>
              <a:pathLst>
                <a:path w="812800" h="571273">
                  <a:moveTo>
                    <a:pt x="406400" y="0"/>
                  </a:moveTo>
                  <a:lnTo>
                    <a:pt x="812800" y="571273"/>
                  </a:lnTo>
                  <a:lnTo>
                    <a:pt x="0" y="571273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7F90D4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127000" y="227134"/>
              <a:ext cx="558800" cy="3033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2189691" y="3924381"/>
            <a:ext cx="3008893" cy="3008893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0EAEB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5822933" y="3924381"/>
            <a:ext cx="3008893" cy="3008893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0EAEB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9456174" y="3924381"/>
            <a:ext cx="3008893" cy="3008893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0EAEB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3089416" y="3924381"/>
            <a:ext cx="3008893" cy="3008893"/>
            <a:chOff x="0" y="0"/>
            <a:chExt cx="812800" cy="8128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0EAEB"/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2014804" y="1069098"/>
            <a:ext cx="2525890" cy="1278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01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3411099" y="1069098"/>
            <a:ext cx="8091608" cy="1278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프로젝트 진행과정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1361158" y="1708518"/>
            <a:ext cx="5248366" cy="5233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26"/>
              </a:lnSpc>
              <a:spcBef>
                <a:spcPct val="0"/>
              </a:spcBef>
            </a:pPr>
            <a:r>
              <a:rPr lang="en-US" sz="3019">
                <a:solidFill>
                  <a:srgbClr val="54545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WORK FLOW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2387218" y="7219023"/>
            <a:ext cx="2690755" cy="10539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16"/>
              </a:lnSpc>
            </a:pPr>
            <a:r>
              <a:rPr lang="en-US" sz="22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1월 13일, 14일</a:t>
            </a:r>
          </a:p>
          <a:p>
            <a:pPr algn="ctr">
              <a:lnSpc>
                <a:spcPts val="2816"/>
              </a:lnSpc>
            </a:pPr>
            <a:r>
              <a:rPr lang="en-US" sz="22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데이터 수집 및</a:t>
            </a:r>
          </a:p>
          <a:p>
            <a:pPr algn="ctr">
              <a:lnSpc>
                <a:spcPts val="2816"/>
              </a:lnSpc>
            </a:pPr>
            <a:r>
              <a:rPr lang="en-US" sz="22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평점 웹 크롤링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5968618" y="7219023"/>
            <a:ext cx="2690755" cy="10539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16"/>
              </a:lnSpc>
            </a:pPr>
            <a:r>
              <a:rPr lang="en-US" sz="22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15일 ~ 17일</a:t>
            </a:r>
          </a:p>
          <a:p>
            <a:pPr algn="ctr">
              <a:lnSpc>
                <a:spcPts val="2816"/>
              </a:lnSpc>
            </a:pPr>
            <a:r>
              <a:rPr lang="en-US" sz="22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데이터 전처리 및 </a:t>
            </a:r>
          </a:p>
          <a:p>
            <a:pPr algn="ctr">
              <a:lnSpc>
                <a:spcPts val="2816"/>
              </a:lnSpc>
            </a:pPr>
            <a:r>
              <a:rPr lang="en-US" sz="22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 그래프, 시각화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9548246" y="7219023"/>
            <a:ext cx="2690755" cy="7015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16"/>
              </a:lnSpc>
            </a:pPr>
            <a:r>
              <a:rPr lang="en-US" sz="22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17일 ~ 22일</a:t>
            </a:r>
          </a:p>
          <a:p>
            <a:pPr algn="ctr">
              <a:lnSpc>
                <a:spcPts val="2816"/>
              </a:lnSpc>
            </a:pPr>
            <a:r>
              <a:rPr lang="en-US" sz="22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계절, 관객수 DNN학습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3337638" y="7219023"/>
            <a:ext cx="2690755" cy="7015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16"/>
              </a:lnSpc>
            </a:pPr>
            <a:r>
              <a:rPr lang="en-US" sz="22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22일 ~ 24일</a:t>
            </a:r>
          </a:p>
          <a:p>
            <a:pPr algn="ctr">
              <a:lnSpc>
                <a:spcPts val="2816"/>
              </a:lnSpc>
            </a:pPr>
            <a:r>
              <a:rPr lang="en-US" sz="22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모델 예측, 사용 그래프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2361269" y="5372247"/>
            <a:ext cx="2665738" cy="5321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sz="35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데이터 수집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2536503" y="4471184"/>
            <a:ext cx="2315270" cy="3942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16"/>
              </a:lnSpc>
            </a:pPr>
            <a:r>
              <a:rPr lang="en-US" sz="2600">
                <a:solidFill>
                  <a:srgbClr val="54545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STEP 01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5923009" y="5428794"/>
            <a:ext cx="2808740" cy="5321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sz="35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데이터 전처리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6169744" y="4471184"/>
            <a:ext cx="2315270" cy="3942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16"/>
              </a:lnSpc>
            </a:pPr>
            <a:r>
              <a:rPr lang="en-US" sz="2600">
                <a:solidFill>
                  <a:srgbClr val="54545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STEP 02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9548246" y="5428794"/>
            <a:ext cx="2773946" cy="5321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sz="35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DNN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9802986" y="4471184"/>
            <a:ext cx="2315270" cy="3942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16"/>
              </a:lnSpc>
            </a:pPr>
            <a:r>
              <a:rPr lang="en-US" sz="2600">
                <a:solidFill>
                  <a:srgbClr val="54545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STEP 03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13260993" y="5171619"/>
            <a:ext cx="2665738" cy="10464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sz="35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모델 사용 및 예측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13525380" y="4471184"/>
            <a:ext cx="2315270" cy="3942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16"/>
              </a:lnSpc>
            </a:pPr>
            <a:r>
              <a:rPr lang="en-US" sz="2600">
                <a:solidFill>
                  <a:srgbClr val="54545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STEP 04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6"/>
          <p:cNvSpPr/>
          <p:nvPr/>
        </p:nvSpPr>
        <p:spPr>
          <a:xfrm>
            <a:off x="1875196" y="2567178"/>
            <a:ext cx="14537608" cy="0"/>
          </a:xfrm>
          <a:prstGeom prst="line">
            <a:avLst/>
          </a:prstGeom>
          <a:ln w="9525" cap="flat">
            <a:solidFill>
              <a:srgbClr val="7F90D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Freeform 7"/>
          <p:cNvSpPr/>
          <p:nvPr/>
        </p:nvSpPr>
        <p:spPr>
          <a:xfrm>
            <a:off x="3791977" y="2791016"/>
            <a:ext cx="10704047" cy="7296227"/>
          </a:xfrm>
          <a:custGeom>
            <a:avLst/>
            <a:gdLst/>
            <a:ahLst/>
            <a:cxnLst/>
            <a:rect l="l" t="t" r="r" b="b"/>
            <a:pathLst>
              <a:path w="10704047" h="7296227">
                <a:moveTo>
                  <a:pt x="0" y="0"/>
                </a:moveTo>
                <a:lnTo>
                  <a:pt x="10704046" y="0"/>
                </a:lnTo>
                <a:lnTo>
                  <a:pt x="10704046" y="7296227"/>
                </a:lnTo>
                <a:lnTo>
                  <a:pt x="0" y="72962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13" b="-613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2014804" y="1069098"/>
            <a:ext cx="2525890" cy="1278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01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411099" y="1069098"/>
            <a:ext cx="8091608" cy="1278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프로젝트 진행과정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361158" y="1708518"/>
            <a:ext cx="5248366" cy="5233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26"/>
              </a:lnSpc>
              <a:spcBef>
                <a:spcPct val="0"/>
              </a:spcBef>
            </a:pPr>
            <a:r>
              <a:rPr lang="en-US" sz="3019">
                <a:solidFill>
                  <a:srgbClr val="54545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WORK FLOW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6"/>
          <p:cNvSpPr/>
          <p:nvPr/>
        </p:nvSpPr>
        <p:spPr>
          <a:xfrm>
            <a:off x="1875196" y="2610840"/>
            <a:ext cx="14537608" cy="0"/>
          </a:xfrm>
          <a:prstGeom prst="line">
            <a:avLst/>
          </a:prstGeom>
          <a:ln w="9525" cap="flat">
            <a:solidFill>
              <a:srgbClr val="7F90D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Freeform 7"/>
          <p:cNvSpPr/>
          <p:nvPr/>
        </p:nvSpPr>
        <p:spPr>
          <a:xfrm>
            <a:off x="3390378" y="2891828"/>
            <a:ext cx="11301259" cy="593316"/>
          </a:xfrm>
          <a:custGeom>
            <a:avLst/>
            <a:gdLst/>
            <a:ahLst/>
            <a:cxnLst/>
            <a:rect l="l" t="t" r="r" b="b"/>
            <a:pathLst>
              <a:path w="11301259" h="593316">
                <a:moveTo>
                  <a:pt x="0" y="0"/>
                </a:moveTo>
                <a:lnTo>
                  <a:pt x="11301259" y="0"/>
                </a:lnTo>
                <a:lnTo>
                  <a:pt x="11301259" y="593316"/>
                </a:lnTo>
                <a:lnTo>
                  <a:pt x="0" y="5933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3390378" y="3761369"/>
            <a:ext cx="11301259" cy="593316"/>
          </a:xfrm>
          <a:custGeom>
            <a:avLst/>
            <a:gdLst/>
            <a:ahLst/>
            <a:cxnLst/>
            <a:rect l="l" t="t" r="r" b="b"/>
            <a:pathLst>
              <a:path w="11301259" h="593316">
                <a:moveTo>
                  <a:pt x="0" y="0"/>
                </a:moveTo>
                <a:lnTo>
                  <a:pt x="11301259" y="0"/>
                </a:lnTo>
                <a:lnTo>
                  <a:pt x="11301259" y="593316"/>
                </a:lnTo>
                <a:lnTo>
                  <a:pt x="0" y="59331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3390378" y="4630910"/>
            <a:ext cx="11301259" cy="1101873"/>
          </a:xfrm>
          <a:custGeom>
            <a:avLst/>
            <a:gdLst/>
            <a:ahLst/>
            <a:cxnLst/>
            <a:rect l="l" t="t" r="r" b="b"/>
            <a:pathLst>
              <a:path w="11301259" h="1101873">
                <a:moveTo>
                  <a:pt x="0" y="0"/>
                </a:moveTo>
                <a:lnTo>
                  <a:pt x="11301259" y="0"/>
                </a:lnTo>
                <a:lnTo>
                  <a:pt x="11301259" y="1101873"/>
                </a:lnTo>
                <a:lnTo>
                  <a:pt x="0" y="110187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3390378" y="8149940"/>
            <a:ext cx="11301259" cy="678076"/>
          </a:xfrm>
          <a:custGeom>
            <a:avLst/>
            <a:gdLst/>
            <a:ahLst/>
            <a:cxnLst/>
            <a:rect l="l" t="t" r="r" b="b"/>
            <a:pathLst>
              <a:path w="11301259" h="678076">
                <a:moveTo>
                  <a:pt x="0" y="0"/>
                </a:moveTo>
                <a:lnTo>
                  <a:pt x="11301259" y="0"/>
                </a:lnTo>
                <a:lnTo>
                  <a:pt x="11301259" y="678076"/>
                </a:lnTo>
                <a:lnTo>
                  <a:pt x="0" y="67807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3390378" y="6009008"/>
            <a:ext cx="11301259" cy="1864708"/>
          </a:xfrm>
          <a:custGeom>
            <a:avLst/>
            <a:gdLst/>
            <a:ahLst/>
            <a:cxnLst/>
            <a:rect l="l" t="t" r="r" b="b"/>
            <a:pathLst>
              <a:path w="11301259" h="1864708">
                <a:moveTo>
                  <a:pt x="0" y="0"/>
                </a:moveTo>
                <a:lnTo>
                  <a:pt x="11301259" y="0"/>
                </a:lnTo>
                <a:lnTo>
                  <a:pt x="11301259" y="1864707"/>
                </a:lnTo>
                <a:lnTo>
                  <a:pt x="0" y="186470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994083" y="1053074"/>
            <a:ext cx="2525890" cy="1278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01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390378" y="1053074"/>
            <a:ext cx="6967659" cy="1278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개발환경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6"/>
          <p:cNvSpPr/>
          <p:nvPr/>
        </p:nvSpPr>
        <p:spPr>
          <a:xfrm>
            <a:off x="1875196" y="2610840"/>
            <a:ext cx="14537608" cy="0"/>
          </a:xfrm>
          <a:prstGeom prst="line">
            <a:avLst/>
          </a:prstGeom>
          <a:ln w="9525" cap="flat">
            <a:solidFill>
              <a:srgbClr val="7F90D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Freeform 7"/>
          <p:cNvSpPr/>
          <p:nvPr/>
        </p:nvSpPr>
        <p:spPr>
          <a:xfrm>
            <a:off x="2227630" y="2997668"/>
            <a:ext cx="4584686" cy="5606344"/>
          </a:xfrm>
          <a:custGeom>
            <a:avLst/>
            <a:gdLst/>
            <a:ahLst/>
            <a:cxnLst/>
            <a:rect l="l" t="t" r="r" b="b"/>
            <a:pathLst>
              <a:path w="4584686" h="5606344">
                <a:moveTo>
                  <a:pt x="0" y="0"/>
                </a:moveTo>
                <a:lnTo>
                  <a:pt x="4584687" y="0"/>
                </a:lnTo>
                <a:lnTo>
                  <a:pt x="4584687" y="5606343"/>
                </a:lnTo>
                <a:lnTo>
                  <a:pt x="0" y="560634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11277008" y="6279526"/>
            <a:ext cx="130760" cy="130760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994083" y="1053074"/>
            <a:ext cx="2525890" cy="1278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02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390378" y="1053074"/>
            <a:ext cx="7605113" cy="1278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자료 정제 및 통합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74203" y="8415531"/>
            <a:ext cx="5738114" cy="8427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24"/>
              </a:lnSpc>
            </a:pPr>
            <a:r>
              <a:rPr lang="en-US" sz="3300">
                <a:solidFill>
                  <a:srgbClr val="FF3131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데이터 전처리 전 6043 rows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497801" y="2510828"/>
            <a:ext cx="7581055" cy="9254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7243" lvl="1" indent="-388622" algn="ctr">
              <a:lnSpc>
                <a:spcPts val="8208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데이터 컬럼 삭제 및 컬럼명 변경 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465333" y="4129938"/>
            <a:ext cx="9645990" cy="42610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불필요한 컬럼 삭제</a:t>
            </a:r>
          </a:p>
          <a:p>
            <a:pPr algn="ctr">
              <a:lnSpc>
                <a:spcPts val="2800"/>
              </a:lnSpc>
            </a:pPr>
            <a:endParaRPr lang="en-US" sz="2499" b="1">
              <a:solidFill>
                <a:srgbClr val="000000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  <a:p>
            <a:pPr algn="ctr">
              <a:lnSpc>
                <a:spcPts val="2424"/>
              </a:lnSpc>
              <a:spcBef>
                <a:spcPct val="0"/>
              </a:spcBef>
            </a:pPr>
            <a:r>
              <a:rPr lang="en-US" sz="1732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movies = movie.drop(columns={'NO','DRCTR_NM','MAKR_NM','INCME_CMPNY_NM','MOVIE_TY_NM','MOVIE_STLE_NM','NLTY_NM','SALES_PRICE',</a:t>
            </a:r>
          </a:p>
          <a:p>
            <a:pPr algn="ctr">
              <a:lnSpc>
                <a:spcPts val="2424"/>
              </a:lnSpc>
              <a:spcBef>
                <a:spcPct val="0"/>
              </a:spcBef>
            </a:pPr>
            <a:r>
              <a:rPr lang="en-US" sz="1732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                   'SEOUL_SALES_PRICE','SEOUL_VIEWNG_NMPR_CO' ,'MOVIE_SDIV_NM'})</a:t>
            </a:r>
          </a:p>
          <a:p>
            <a:pPr algn="ctr">
              <a:lnSpc>
                <a:spcPts val="2424"/>
              </a:lnSpc>
              <a:spcBef>
                <a:spcPct val="0"/>
              </a:spcBef>
            </a:pPr>
            <a:endParaRPr lang="en-US" sz="1732">
              <a:solidFill>
                <a:srgbClr val="000000"/>
              </a:solidFill>
              <a:latin typeface="각진펜"/>
              <a:ea typeface="각진펜"/>
              <a:cs typeface="각진펜"/>
              <a:sym typeface="각진펜"/>
            </a:endParaRPr>
          </a:p>
          <a:p>
            <a:pPr algn="ctr">
              <a:lnSpc>
                <a:spcPts val="3499"/>
              </a:lnSpc>
            </a:pPr>
            <a:r>
              <a:rPr lang="en-US" sz="2499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컬럼명 변경</a:t>
            </a:r>
          </a:p>
          <a:p>
            <a:pPr algn="ctr">
              <a:lnSpc>
                <a:spcPts val="2424"/>
              </a:lnSpc>
              <a:spcBef>
                <a:spcPct val="0"/>
              </a:spcBef>
            </a:pPr>
            <a:endParaRPr lang="en-US" sz="2499" b="1">
              <a:solidFill>
                <a:srgbClr val="000000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  <a:p>
            <a:pPr algn="ctr">
              <a:lnSpc>
                <a:spcPts val="2424"/>
              </a:lnSpc>
              <a:spcBef>
                <a:spcPct val="0"/>
              </a:spcBef>
            </a:pPr>
            <a:r>
              <a:rPr lang="en-US" sz="1732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movies = movies.rename(columns=</a:t>
            </a:r>
          </a:p>
          <a:p>
            <a:pPr algn="ctr">
              <a:lnSpc>
                <a:spcPts val="2424"/>
              </a:lnSpc>
              <a:spcBef>
                <a:spcPct val="0"/>
              </a:spcBef>
            </a:pPr>
            <a:r>
              <a:rPr lang="en-US" sz="1732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{'MOVIE_NM':'영화제목', 'DISTB_CMPNY_NM':'유통회사명', 'OPN_DE':'개봉일', </a:t>
            </a:r>
          </a:p>
          <a:p>
            <a:pPr algn="ctr">
              <a:lnSpc>
                <a:spcPts val="2424"/>
              </a:lnSpc>
              <a:spcBef>
                <a:spcPct val="0"/>
              </a:spcBef>
            </a:pPr>
            <a:r>
              <a:rPr lang="en-US" sz="1732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                               'TOT_SCRN_CO':'총스크린수', 'VIEWNG_NMPR_CO':'관람객수', </a:t>
            </a:r>
          </a:p>
          <a:p>
            <a:pPr algn="ctr">
              <a:lnSpc>
                <a:spcPts val="2424"/>
              </a:lnSpc>
              <a:spcBef>
                <a:spcPct val="0"/>
              </a:spcBef>
            </a:pPr>
            <a:r>
              <a:rPr lang="en-US" sz="1732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                               'GENRE_NM':'장르', 'GRAD_NM':'등급', '네이버_평점':'네이버_평점', </a:t>
            </a:r>
          </a:p>
          <a:p>
            <a:pPr algn="ctr">
              <a:lnSpc>
                <a:spcPts val="2424"/>
              </a:lnSpc>
              <a:spcBef>
                <a:spcPct val="0"/>
              </a:spcBef>
            </a:pPr>
            <a:r>
              <a:rPr lang="en-US" sz="1732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                               '씨네21_평점':'씨네21_평점'})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10695448" y="4274899"/>
            <a:ext cx="130760" cy="130760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6"/>
          <p:cNvSpPr/>
          <p:nvPr/>
        </p:nvSpPr>
        <p:spPr>
          <a:xfrm>
            <a:off x="1875196" y="2610840"/>
            <a:ext cx="14537608" cy="0"/>
          </a:xfrm>
          <a:prstGeom prst="line">
            <a:avLst/>
          </a:prstGeom>
          <a:ln w="9525" cap="flat">
            <a:solidFill>
              <a:srgbClr val="7F90D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Freeform 7"/>
          <p:cNvSpPr/>
          <p:nvPr/>
        </p:nvSpPr>
        <p:spPr>
          <a:xfrm>
            <a:off x="2114135" y="3006560"/>
            <a:ext cx="5841548" cy="5200625"/>
          </a:xfrm>
          <a:custGeom>
            <a:avLst/>
            <a:gdLst/>
            <a:ahLst/>
            <a:cxnLst/>
            <a:rect l="l" t="t" r="r" b="b"/>
            <a:pathLst>
              <a:path w="5841548" h="5200625">
                <a:moveTo>
                  <a:pt x="0" y="0"/>
                </a:moveTo>
                <a:lnTo>
                  <a:pt x="5841548" y="0"/>
                </a:lnTo>
                <a:lnTo>
                  <a:pt x="5841548" y="5200625"/>
                </a:lnTo>
                <a:lnTo>
                  <a:pt x="0" y="52006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994083" y="1053074"/>
            <a:ext cx="2525890" cy="1278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02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390378" y="1053074"/>
            <a:ext cx="7605113" cy="1278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자료 정제 및 통합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491752" y="2626400"/>
            <a:ext cx="5194686" cy="9254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7243" lvl="1" indent="-388622" algn="l">
              <a:lnSpc>
                <a:spcPts val="8208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데이터 결측치 처리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955683" y="3904959"/>
            <a:ext cx="8371081" cy="50707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b="1" dirty="0" err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총스크린수</a:t>
            </a:r>
            <a:r>
              <a:rPr lang="en-US" sz="2499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  <a:r>
              <a:rPr lang="en-US" sz="2499" b="1" dirty="0" err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결측치</a:t>
            </a:r>
            <a:r>
              <a:rPr lang="en-US" sz="2499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  <a:r>
              <a:rPr lang="en-US" sz="2499" b="1" dirty="0" err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처리</a:t>
            </a:r>
            <a:r>
              <a:rPr lang="en-US" sz="2499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(median)</a:t>
            </a:r>
          </a:p>
          <a:p>
            <a:pPr algn="ctr">
              <a:lnSpc>
                <a:spcPts val="2800"/>
              </a:lnSpc>
            </a:pPr>
            <a:endParaRPr lang="en-US" sz="2499" b="1" dirty="0">
              <a:solidFill>
                <a:srgbClr val="000000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  <a:p>
            <a:pPr algn="ctr">
              <a:lnSpc>
                <a:spcPts val="2520"/>
              </a:lnSpc>
            </a:pPr>
            <a:r>
              <a:rPr lang="en-US" sz="18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movies['</a:t>
            </a:r>
            <a:r>
              <a:rPr lang="en-US" sz="1800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총스크린수</a:t>
            </a:r>
            <a:r>
              <a:rPr lang="en-US" sz="18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'] = movies['</a:t>
            </a:r>
            <a:r>
              <a:rPr lang="en-US" sz="1800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총스크린수</a:t>
            </a:r>
            <a:r>
              <a:rPr lang="en-US" sz="18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'].</a:t>
            </a:r>
            <a:r>
              <a:rPr lang="en-US" sz="1800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str.replace</a:t>
            </a:r>
            <a:r>
              <a:rPr lang="en-US" sz="18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(',','').</a:t>
            </a:r>
            <a:r>
              <a:rPr lang="en-US" sz="1800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astype</a:t>
            </a:r>
            <a:r>
              <a:rPr lang="en-US" sz="18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(np.float32)</a:t>
            </a:r>
          </a:p>
          <a:p>
            <a:pPr algn="ctr">
              <a:lnSpc>
                <a:spcPts val="2520"/>
              </a:lnSpc>
            </a:pPr>
            <a:r>
              <a:rPr lang="en-US" sz="1800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median_screen_count</a:t>
            </a:r>
            <a:r>
              <a:rPr lang="en-US" sz="18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= movies['</a:t>
            </a:r>
            <a:r>
              <a:rPr lang="en-US" sz="1800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총스크린수</a:t>
            </a:r>
            <a:r>
              <a:rPr lang="en-US" sz="18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'].median()</a:t>
            </a:r>
          </a:p>
          <a:p>
            <a:pPr algn="ctr">
              <a:lnSpc>
                <a:spcPts val="2424"/>
              </a:lnSpc>
              <a:spcBef>
                <a:spcPct val="0"/>
              </a:spcBef>
            </a:pPr>
            <a:endParaRPr lang="en-US" sz="1800" dirty="0">
              <a:solidFill>
                <a:srgbClr val="000000"/>
              </a:solidFill>
              <a:latin typeface="각진펜"/>
              <a:ea typeface="각진펜"/>
              <a:cs typeface="각진펜"/>
              <a:sym typeface="각진펜"/>
            </a:endParaRPr>
          </a:p>
          <a:p>
            <a:pPr algn="ctr">
              <a:lnSpc>
                <a:spcPts val="3499"/>
              </a:lnSpc>
            </a:pPr>
            <a:r>
              <a:rPr lang="en-US" sz="2499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  <a:r>
              <a:rPr lang="en-US" sz="2499" b="1" dirty="0" err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관람객수</a:t>
            </a:r>
            <a:r>
              <a:rPr lang="en-US" sz="2499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, </a:t>
            </a:r>
            <a:r>
              <a:rPr lang="en-US" sz="2499" b="1" dirty="0" err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네이버_평점</a:t>
            </a:r>
            <a:r>
              <a:rPr lang="en-US" sz="2499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, 씨네21_평점 </a:t>
            </a:r>
            <a:r>
              <a:rPr lang="en-US" sz="2499" b="1" dirty="0" err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결측치</a:t>
            </a:r>
            <a:r>
              <a:rPr lang="en-US" sz="2499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  <a:r>
              <a:rPr lang="en-US" sz="2499" b="1" dirty="0" err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처리</a:t>
            </a:r>
            <a:r>
              <a:rPr lang="en-US" sz="2499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(mean)</a:t>
            </a:r>
          </a:p>
          <a:p>
            <a:pPr algn="ctr">
              <a:lnSpc>
                <a:spcPts val="2424"/>
              </a:lnSpc>
              <a:spcBef>
                <a:spcPct val="0"/>
              </a:spcBef>
            </a:pPr>
            <a:endParaRPr lang="en-US" sz="2499" b="1" dirty="0">
              <a:solidFill>
                <a:srgbClr val="000000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  <a:p>
            <a:pPr algn="ctr">
              <a:lnSpc>
                <a:spcPts val="2424"/>
              </a:lnSpc>
              <a:spcBef>
                <a:spcPct val="0"/>
              </a:spcBef>
            </a:pPr>
            <a:r>
              <a:rPr lang="en-US" sz="1732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movies_visitors</a:t>
            </a:r>
            <a:r>
              <a:rPr lang="en-US" sz="1732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= </a:t>
            </a:r>
            <a:r>
              <a:rPr lang="en-US" sz="1732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movies.groupby</a:t>
            </a:r>
            <a:r>
              <a:rPr lang="en-US" sz="1732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(['</a:t>
            </a:r>
            <a:r>
              <a:rPr lang="en-US" sz="1732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장르</a:t>
            </a:r>
            <a:r>
              <a:rPr lang="en-US" sz="1732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', '</a:t>
            </a:r>
            <a:r>
              <a:rPr lang="en-US" sz="1732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개봉월</a:t>
            </a:r>
            <a:r>
              <a:rPr lang="en-US" sz="1732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'])['</a:t>
            </a:r>
            <a:r>
              <a:rPr lang="en-US" sz="1732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관람객수</a:t>
            </a:r>
            <a:r>
              <a:rPr lang="en-US" sz="1732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'].mean().unstack()</a:t>
            </a:r>
          </a:p>
          <a:p>
            <a:pPr algn="ctr">
              <a:lnSpc>
                <a:spcPts val="2424"/>
              </a:lnSpc>
              <a:spcBef>
                <a:spcPct val="0"/>
              </a:spcBef>
            </a:pPr>
            <a:r>
              <a:rPr lang="en-US" sz="1732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naver_mean</a:t>
            </a:r>
            <a:r>
              <a:rPr lang="en-US" sz="1732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= </a:t>
            </a:r>
            <a:r>
              <a:rPr lang="en-US" sz="1732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movies.groupby</a:t>
            </a:r>
            <a:r>
              <a:rPr lang="en-US" sz="1732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(['</a:t>
            </a:r>
            <a:r>
              <a:rPr lang="en-US" sz="1732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장르</a:t>
            </a:r>
            <a:r>
              <a:rPr lang="en-US" sz="1732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', '</a:t>
            </a:r>
            <a:r>
              <a:rPr lang="en-US" sz="1732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개봉월</a:t>
            </a:r>
            <a:r>
              <a:rPr lang="en-US" sz="1732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'])['</a:t>
            </a:r>
            <a:r>
              <a:rPr lang="en-US" sz="1732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네이버_평점</a:t>
            </a:r>
            <a:r>
              <a:rPr lang="en-US" sz="1732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'].mean().unstack()</a:t>
            </a:r>
          </a:p>
          <a:p>
            <a:pPr algn="ctr">
              <a:lnSpc>
                <a:spcPts val="2424"/>
              </a:lnSpc>
              <a:spcBef>
                <a:spcPct val="0"/>
              </a:spcBef>
            </a:pPr>
            <a:r>
              <a:rPr lang="en-US" sz="1732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cine_mean</a:t>
            </a:r>
            <a:r>
              <a:rPr lang="en-US" sz="1732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= </a:t>
            </a:r>
            <a:r>
              <a:rPr lang="en-US" sz="1732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movies.groupby</a:t>
            </a:r>
            <a:r>
              <a:rPr lang="en-US" sz="1732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(['</a:t>
            </a:r>
            <a:r>
              <a:rPr lang="en-US" sz="1732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장르</a:t>
            </a:r>
            <a:r>
              <a:rPr lang="en-US" sz="1732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', '</a:t>
            </a:r>
            <a:r>
              <a:rPr lang="en-US" sz="1732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개봉월</a:t>
            </a:r>
            <a:r>
              <a:rPr lang="en-US" sz="1732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'])['씨네21_평점'].mean().unstack()</a:t>
            </a:r>
          </a:p>
          <a:p>
            <a:pPr algn="ctr">
              <a:lnSpc>
                <a:spcPts val="2424"/>
              </a:lnSpc>
              <a:spcBef>
                <a:spcPct val="0"/>
              </a:spcBef>
            </a:pPr>
            <a:endParaRPr lang="en-US" sz="1732" dirty="0">
              <a:solidFill>
                <a:srgbClr val="000000"/>
              </a:solidFill>
              <a:latin typeface="각진펜"/>
              <a:ea typeface="각진펜"/>
              <a:cs typeface="각진펜"/>
              <a:sym typeface="각진펜"/>
            </a:endParaRPr>
          </a:p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b="1" dirty="0" err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네이버_평점</a:t>
            </a:r>
            <a:r>
              <a:rPr lang="en-US" sz="2499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, 씨네21_평점 </a:t>
            </a:r>
            <a:r>
              <a:rPr lang="en-US" sz="2499" b="1" dirty="0" err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기준</a:t>
            </a:r>
            <a:r>
              <a:rPr lang="en-US" sz="2499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  <a:r>
              <a:rPr lang="en-US" sz="2499" b="1" dirty="0" err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평균</a:t>
            </a:r>
            <a:r>
              <a:rPr lang="en-US" sz="2499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  <a:r>
              <a:rPr lang="en-US" sz="2499" b="1" dirty="0" err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평점</a:t>
            </a:r>
            <a:r>
              <a:rPr lang="en-US" sz="2499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  <a:r>
              <a:rPr lang="en-US" sz="2499" b="1" dirty="0" err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생성</a:t>
            </a:r>
            <a:endParaRPr lang="en-US" sz="2499" b="1" dirty="0">
              <a:solidFill>
                <a:srgbClr val="000000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  <a:p>
            <a:pPr algn="ctr">
              <a:lnSpc>
                <a:spcPts val="2800"/>
              </a:lnSpc>
              <a:spcBef>
                <a:spcPct val="0"/>
              </a:spcBef>
            </a:pPr>
            <a:endParaRPr lang="en-US" sz="2499" b="1" dirty="0">
              <a:solidFill>
                <a:srgbClr val="000000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  <a:p>
            <a:pPr algn="ctr">
              <a:lnSpc>
                <a:spcPts val="2422"/>
              </a:lnSpc>
              <a:spcBef>
                <a:spcPct val="0"/>
              </a:spcBef>
            </a:pPr>
            <a:r>
              <a:rPr lang="en-US" sz="1730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movies_mean</a:t>
            </a:r>
            <a:r>
              <a:rPr lang="en-US" sz="173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['</a:t>
            </a:r>
            <a:r>
              <a:rPr lang="en-US" sz="1730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평균평점</a:t>
            </a:r>
            <a:r>
              <a:rPr lang="en-US" sz="173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'] = (</a:t>
            </a:r>
            <a:r>
              <a:rPr lang="en-US" sz="1730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movies_mean</a:t>
            </a:r>
            <a:r>
              <a:rPr lang="en-US" sz="173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['</a:t>
            </a:r>
            <a:r>
              <a:rPr lang="en-US" sz="1730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네이버_평점</a:t>
            </a:r>
            <a:r>
              <a:rPr lang="en-US" sz="173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']+</a:t>
            </a:r>
            <a:r>
              <a:rPr lang="en-US" sz="1730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movies_mean</a:t>
            </a:r>
            <a:r>
              <a:rPr lang="en-US" sz="173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['씨네21_평점']) /2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9633024" y="4062415"/>
            <a:ext cx="130760" cy="130760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8063905" y="5778638"/>
            <a:ext cx="130760" cy="130760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8635979" y="7756382"/>
            <a:ext cx="130760" cy="130760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1318</Words>
  <Application>Microsoft Office PowerPoint</Application>
  <PresentationFormat>사용자 지정</PresentationFormat>
  <Paragraphs>233</Paragraphs>
  <Slides>29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40" baseType="lpstr">
      <vt:lpstr>윤고딕 Light</vt:lpstr>
      <vt:lpstr>각진펜</vt:lpstr>
      <vt:lpstr>윤고딕</vt:lpstr>
      <vt:lpstr>TDTD한강고딕</vt:lpstr>
      <vt:lpstr>Arial</vt:lpstr>
      <vt:lpstr>각진펜 Bold</vt:lpstr>
      <vt:lpstr>TDTD순고딕</vt:lpstr>
      <vt:lpstr>Calibri</vt:lpstr>
      <vt:lpstr>윤고딕 Semi-Bold</vt:lpstr>
      <vt:lpstr>윤고딕 Bold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파스텔 블루 심플한 팀 프로젝트 발표 프레젠테이션</dc:title>
  <dc:creator>user</dc:creator>
  <cp:lastModifiedBy>연화 오</cp:lastModifiedBy>
  <cp:revision>17</cp:revision>
  <dcterms:created xsi:type="dcterms:W3CDTF">2006-08-16T00:00:00Z</dcterms:created>
  <dcterms:modified xsi:type="dcterms:W3CDTF">2025-01-26T15:24:17Z</dcterms:modified>
  <dc:identifier>DAGcbWH99_4</dc:identifier>
</cp:coreProperties>
</file>